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74" r:id="rId5"/>
    <p:sldId id="301" r:id="rId6"/>
    <p:sldId id="278" r:id="rId7"/>
    <p:sldId id="272" r:id="rId8"/>
    <p:sldId id="273" r:id="rId9"/>
    <p:sldId id="295" r:id="rId10"/>
    <p:sldId id="276" r:id="rId11"/>
    <p:sldId id="262" r:id="rId12"/>
    <p:sldId id="296" r:id="rId13"/>
    <p:sldId id="265" r:id="rId14"/>
    <p:sldId id="269" r:id="rId15"/>
    <p:sldId id="294" r:id="rId16"/>
    <p:sldId id="266" r:id="rId17"/>
    <p:sldId id="297" r:id="rId18"/>
    <p:sldId id="299" r:id="rId19"/>
    <p:sldId id="298" r:id="rId20"/>
    <p:sldId id="300"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920136-AB0B-F85B-4F78-0411A7A22123}" name="Georgia Prasad" initials="GP" userId="S::georgia.prasad@nhm.ac.uk::abe1875c-3977-4acc-9611-c5d8a8a3041d" providerId="AD"/>
  <p188:author id="{F02D4FA0-1B63-1F66-A049-C0E64C246E4B}" name="Holly Temple" initials="HT" userId="S::hollytemple_rhs.org.uk#ext#@nhm.ac.uk::5b5f6386-3222-459c-bd6f-701a5a7b6f18" providerId="AD"/>
  <p188:author id="{34B494A7-37BD-DEAB-0C47-B4F4344F39A7}" name="Thomas Lawrence" initials="TL" userId="S::thomas.lawrence@nhm.ac.uk::16e6507e-e926-48d1-82f8-5571f26025bd"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F6F1"/>
    <a:srgbClr val="3377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29" autoAdjust="0"/>
    <p:restoredTop sz="96723" autoAdjust="0"/>
  </p:normalViewPr>
  <p:slideViewPr>
    <p:cSldViewPr snapToGrid="0">
      <p:cViewPr varScale="1">
        <p:scale>
          <a:sx n="107" d="100"/>
          <a:sy n="107" d="100"/>
        </p:scale>
        <p:origin x="120" y="54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EF806-DB9C-4672-B1BA-215EEFD52BB7}" type="datetimeFigureOut">
              <a:rPr lang="en-GB" smtClean="0"/>
              <a:t>02/04/2026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30A11-C215-4F87-8147-236C76462B1F}" type="slidenum">
              <a:rPr lang="en-GB" smtClean="0"/>
              <a:t>‹#›</a:t>
            </a:fld>
            <a:endParaRPr lang="en-GB"/>
          </a:p>
        </p:txBody>
      </p:sp>
    </p:spTree>
    <p:extLst>
      <p:ext uri="{BB962C8B-B14F-4D97-AF65-F5344CB8AC3E}">
        <p14:creationId xmlns:p14="http://schemas.microsoft.com/office/powerpoint/2010/main" val="1776738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Ovules – Can be thought of as similar to eggs or baby seeds</a:t>
            </a:r>
          </a:p>
          <a:p>
            <a:endParaRPr lang="en-GB" dirty="0"/>
          </a:p>
          <a:p>
            <a:r>
              <a:rPr lang="en-GB" dirty="0"/>
              <a:t>DNA – A special molecule that acts as a recipe or instructions for how to make a living thing. Just as humans get half their DNA from each of their parents. Plants can get their DNA from 2 parent plants. Half the DNA is carried in pollen, and the other half is in the ovule.</a:t>
            </a:r>
          </a:p>
          <a:p>
            <a:endParaRPr lang="en-GB" dirty="0"/>
          </a:p>
          <a:p>
            <a:endParaRPr lang="en-GB" dirty="0"/>
          </a:p>
          <a:p>
            <a:r>
              <a:rPr lang="en-GB" dirty="0"/>
              <a:t>Note that plant reproduction can be complicated.</a:t>
            </a:r>
          </a:p>
          <a:p>
            <a:r>
              <a:rPr lang="en-GB" dirty="0"/>
              <a:t>Some plants can self-fertilize; their pollen can combine with their own ovules to produce seeds.</a:t>
            </a:r>
          </a:p>
          <a:p>
            <a:r>
              <a:rPr lang="en-GB" dirty="0"/>
              <a:t>Sometimes plants can sometimes have extra DNA. They can have three or more sets of chromosomes, instead of 2 like most humans.</a:t>
            </a:r>
          </a:p>
        </p:txBody>
      </p:sp>
      <p:sp>
        <p:nvSpPr>
          <p:cNvPr id="4" name="Slide Number Placeholder 3"/>
          <p:cNvSpPr>
            <a:spLocks noGrp="1"/>
          </p:cNvSpPr>
          <p:nvPr>
            <p:ph type="sldNum" sz="quarter" idx="5"/>
          </p:nvPr>
        </p:nvSpPr>
        <p:spPr/>
        <p:txBody>
          <a:bodyPr/>
          <a:lstStyle/>
          <a:p>
            <a:fld id="{4E730A11-C215-4F87-8147-236C76462B1F}" type="slidenum">
              <a:rPr lang="en-GB" smtClean="0"/>
              <a:t>6</a:t>
            </a:fld>
            <a:endParaRPr lang="en-GB"/>
          </a:p>
        </p:txBody>
      </p:sp>
    </p:spTree>
    <p:extLst>
      <p:ext uri="{BB962C8B-B14F-4D97-AF65-F5344CB8AC3E}">
        <p14:creationId xmlns:p14="http://schemas.microsoft.com/office/powerpoint/2010/main" val="958243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Pollination by animals is more efficient than wind pollination because the animals can carry pollen directly from flower to flower.</a:t>
            </a:r>
          </a:p>
          <a:p>
            <a:endParaRPr lang="en-GB" dirty="0"/>
          </a:p>
          <a:p>
            <a:r>
              <a:rPr lang="en-GB" dirty="0"/>
              <a:t>Some animals prefer visiting certain types of flowers. This makes pollination by these specialists even more efficient. Pollination occurs only when pollen lands on a compatible plant, usually one of the same species. </a:t>
            </a:r>
          </a:p>
          <a:p>
            <a:endParaRPr lang="en-GB" dirty="0"/>
          </a:p>
          <a:p>
            <a:r>
              <a:rPr lang="en-GB" dirty="0"/>
              <a:t>For example, pollen from a daisy cannot pollinate a rose. If a pollinator prefers daisies, then they are more likely to carry pollen from a daisy to another daisy.</a:t>
            </a:r>
          </a:p>
        </p:txBody>
      </p:sp>
      <p:sp>
        <p:nvSpPr>
          <p:cNvPr id="4" name="Slide Number Placeholder 3"/>
          <p:cNvSpPr>
            <a:spLocks noGrp="1"/>
          </p:cNvSpPr>
          <p:nvPr>
            <p:ph type="sldNum" sz="quarter" idx="5"/>
          </p:nvPr>
        </p:nvSpPr>
        <p:spPr/>
        <p:txBody>
          <a:bodyPr/>
          <a:lstStyle/>
          <a:p>
            <a:fld id="{4E730A11-C215-4F87-8147-236C76462B1F}" type="slidenum">
              <a:rPr lang="en-GB" smtClean="0"/>
              <a:t>7</a:t>
            </a:fld>
            <a:endParaRPr lang="en-GB"/>
          </a:p>
        </p:txBody>
      </p:sp>
    </p:spTree>
    <p:extLst>
      <p:ext uri="{BB962C8B-B14F-4D97-AF65-F5344CB8AC3E}">
        <p14:creationId xmlns:p14="http://schemas.microsoft.com/office/powerpoint/2010/main" val="2939679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730A11-C215-4F87-8147-236C76462B1F}" type="slidenum">
              <a:rPr lang="en-GB" smtClean="0"/>
              <a:t>8</a:t>
            </a:fld>
            <a:endParaRPr lang="en-GB"/>
          </a:p>
        </p:txBody>
      </p:sp>
    </p:spTree>
    <p:extLst>
      <p:ext uri="{BB962C8B-B14F-4D97-AF65-F5344CB8AC3E}">
        <p14:creationId xmlns:p14="http://schemas.microsoft.com/office/powerpoint/2010/main" val="184704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the Bumblebee lifecycle resource for more information about bumblebee life stages.</a:t>
            </a:r>
          </a:p>
        </p:txBody>
      </p:sp>
      <p:sp>
        <p:nvSpPr>
          <p:cNvPr id="4" name="Slide Number Placeholder 3"/>
          <p:cNvSpPr>
            <a:spLocks noGrp="1"/>
          </p:cNvSpPr>
          <p:nvPr>
            <p:ph type="sldNum" sz="quarter" idx="5"/>
          </p:nvPr>
        </p:nvSpPr>
        <p:spPr/>
        <p:txBody>
          <a:bodyPr/>
          <a:lstStyle/>
          <a:p>
            <a:fld id="{4E730A11-C215-4F87-8147-236C76462B1F}" type="slidenum">
              <a:rPr lang="en-GB" smtClean="0"/>
              <a:t>9</a:t>
            </a:fld>
            <a:endParaRPr lang="en-GB"/>
          </a:p>
        </p:txBody>
      </p:sp>
    </p:spTree>
    <p:extLst>
      <p:ext uri="{BB962C8B-B14F-4D97-AF65-F5344CB8AC3E}">
        <p14:creationId xmlns:p14="http://schemas.microsoft.com/office/powerpoint/2010/main" val="1783158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730A11-C215-4F87-8147-236C76462B1F}" type="slidenum">
              <a:rPr lang="en-GB" smtClean="0"/>
              <a:t>15</a:t>
            </a:fld>
            <a:endParaRPr lang="en-GB"/>
          </a:p>
        </p:txBody>
      </p:sp>
    </p:spTree>
    <p:extLst>
      <p:ext uri="{BB962C8B-B14F-4D97-AF65-F5344CB8AC3E}">
        <p14:creationId xmlns:p14="http://schemas.microsoft.com/office/powerpoint/2010/main" val="136839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few possible responses</a:t>
            </a:r>
          </a:p>
          <a:p>
            <a:pPr marL="0" indent="0">
              <a:buFontTx/>
              <a:buNone/>
            </a:pPr>
            <a:r>
              <a:rPr lang="en-GB" b="1" dirty="0"/>
              <a:t>Their tongues are different lengths.  </a:t>
            </a:r>
            <a:r>
              <a:rPr lang="en-GB" dirty="0"/>
              <a:t>Bumblebees with longer tongues can reach nectar in longer-shaped flowers.</a:t>
            </a:r>
          </a:p>
          <a:p>
            <a:pPr marL="171450" indent="-171450">
              <a:buFontTx/>
              <a:buChar char="-"/>
            </a:pPr>
            <a:endParaRPr lang="en-GB" dirty="0"/>
          </a:p>
          <a:p>
            <a:pPr marL="0" indent="0">
              <a:buFontTx/>
              <a:buNone/>
            </a:pPr>
            <a:r>
              <a:rPr lang="en-GB" b="1" dirty="0"/>
              <a:t>Some are furrier than others. </a:t>
            </a:r>
            <a:r>
              <a:rPr lang="en-GB" b="0" dirty="0"/>
              <a:t>This might affect how much pollen they carry.</a:t>
            </a:r>
          </a:p>
          <a:p>
            <a:pPr marL="171450" indent="-171450">
              <a:buFontTx/>
              <a:buChar char="-"/>
            </a:pPr>
            <a:endParaRPr lang="en-GB" dirty="0"/>
          </a:p>
          <a:p>
            <a:pPr marL="0" indent="0">
              <a:buFontTx/>
              <a:buNone/>
            </a:pPr>
            <a:r>
              <a:rPr lang="en-GB" b="1" dirty="0"/>
              <a:t>Their bodies are different shapes.</a:t>
            </a:r>
            <a:r>
              <a:rPr lang="en-GB" b="0" dirty="0"/>
              <a:t> This might affect the flowers they can fit inside.</a:t>
            </a:r>
          </a:p>
          <a:p>
            <a:pPr marL="0" indent="0">
              <a:buFontTx/>
              <a:buNone/>
            </a:pPr>
            <a:endParaRPr lang="en-GB" dirty="0"/>
          </a:p>
          <a:p>
            <a:pPr marL="0" indent="0">
              <a:buFontTx/>
              <a:buNone/>
            </a:pPr>
            <a:r>
              <a:rPr lang="en-GB" b="1" dirty="0"/>
              <a:t>They are different sizes. </a:t>
            </a:r>
            <a:r>
              <a:rPr lang="en-GB" dirty="0"/>
              <a:t>Bumblebees are bigger and heavier than many other insect pollinators. This lets them access the pollen and nectar in some flower shapes more easily. For example, pea flowers have petals that are pressed together. When a bumblebee lands on one of these flowers, it is heavy enough to push down the petals and get inside.</a:t>
            </a:r>
          </a:p>
          <a:p>
            <a:endParaRPr lang="en-GB" dirty="0"/>
          </a:p>
          <a:p>
            <a:endParaRPr lang="en-GB" dirty="0"/>
          </a:p>
        </p:txBody>
      </p:sp>
      <p:sp>
        <p:nvSpPr>
          <p:cNvPr id="4" name="Slide Number Placeholder 3"/>
          <p:cNvSpPr>
            <a:spLocks noGrp="1"/>
          </p:cNvSpPr>
          <p:nvPr>
            <p:ph type="sldNum" sz="quarter" idx="5"/>
          </p:nvPr>
        </p:nvSpPr>
        <p:spPr/>
        <p:txBody>
          <a:bodyPr/>
          <a:lstStyle/>
          <a:p>
            <a:fld id="{4E730A11-C215-4F87-8147-236C76462B1F}" type="slidenum">
              <a:rPr lang="en-GB" smtClean="0"/>
              <a:t>16</a:t>
            </a:fld>
            <a:endParaRPr lang="en-GB"/>
          </a:p>
        </p:txBody>
      </p:sp>
    </p:spTree>
    <p:extLst>
      <p:ext uri="{BB962C8B-B14F-4D97-AF65-F5344CB8AC3E}">
        <p14:creationId xmlns:p14="http://schemas.microsoft.com/office/powerpoint/2010/main" val="124751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730A11-C215-4F87-8147-236C76462B1F}" type="slidenum">
              <a:rPr lang="en-GB" smtClean="0"/>
              <a:t>17</a:t>
            </a:fld>
            <a:endParaRPr lang="en-GB"/>
          </a:p>
        </p:txBody>
      </p:sp>
    </p:spTree>
    <p:extLst>
      <p:ext uri="{BB962C8B-B14F-4D97-AF65-F5344CB8AC3E}">
        <p14:creationId xmlns:p14="http://schemas.microsoft.com/office/powerpoint/2010/main" val="1185918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730A11-C215-4F87-8147-236C76462B1F}" type="slidenum">
              <a:rPr lang="en-GB" smtClean="0"/>
              <a:t>18</a:t>
            </a:fld>
            <a:endParaRPr lang="en-GB"/>
          </a:p>
        </p:txBody>
      </p:sp>
    </p:spTree>
    <p:extLst>
      <p:ext uri="{BB962C8B-B14F-4D97-AF65-F5344CB8AC3E}">
        <p14:creationId xmlns:p14="http://schemas.microsoft.com/office/powerpoint/2010/main" val="77269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a:stretch>
            <a:fillRect/>
          </a:stretch>
        </p:blipFill>
        <p:spPr>
          <a:xfrm>
            <a:off x="263236" y="1966074"/>
            <a:ext cx="8448964" cy="4755093"/>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8"/>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3" r:id="rId5"/>
    <p:sldLayoutId id="2147483662" r:id="rId6"/>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3.xml"/><Relationship Id="rId5" Type="http://schemas.openxmlformats.org/officeDocument/2006/relationships/image" Target="../media/image10.gif"/><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creativecommons.org/publicdomain/zero/1.0/"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www.inaturalist.org/observations/116810042" TargetMode="External"/><Relationship Id="rId5" Type="http://schemas.openxmlformats.org/officeDocument/2006/relationships/image" Target="../media/image17.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A8686-1B60-7EFF-94CF-AE053F0D72F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F9ABF90-6684-1881-995B-6C3B2417BE40}"/>
              </a:ext>
            </a:extLst>
          </p:cNvPr>
          <p:cNvSpPr>
            <a:spLocks noGrp="1"/>
          </p:cNvSpPr>
          <p:nvPr>
            <p:ph type="ctrTitle"/>
          </p:nvPr>
        </p:nvSpPr>
        <p:spPr/>
        <p:txBody>
          <a:bodyPr>
            <a:normAutofit/>
          </a:bodyPr>
          <a:lstStyle/>
          <a:p>
            <a:r>
              <a:rPr lang="en-GB" sz="4800" noProof="0" dirty="0"/>
              <a:t>Bumblebees as pollinators</a:t>
            </a:r>
          </a:p>
        </p:txBody>
      </p:sp>
    </p:spTree>
    <p:extLst>
      <p:ext uri="{BB962C8B-B14F-4D97-AF65-F5344CB8AC3E}">
        <p14:creationId xmlns:p14="http://schemas.microsoft.com/office/powerpoint/2010/main" val="2610620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A323-A867-EF75-FE94-100B27DF8C84}"/>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73E5E56-A1A3-9A98-402A-B485DC3A67AC}"/>
              </a:ext>
            </a:extLst>
          </p:cNvPr>
          <p:cNvSpPr>
            <a:spLocks noGrp="1"/>
          </p:cNvSpPr>
          <p:nvPr>
            <p:ph idx="1"/>
          </p:nvPr>
        </p:nvSpPr>
        <p:spPr>
          <a:xfrm>
            <a:off x="551145" y="1678488"/>
            <a:ext cx="5544855" cy="4498475"/>
          </a:xfrm>
        </p:spPr>
        <p:txBody>
          <a:bodyPr vert="horz" lIns="91440" tIns="45720" rIns="91440" bIns="45720" rtlCol="0" anchor="t">
            <a:normAutofit/>
          </a:bodyPr>
          <a:lstStyle/>
          <a:p>
            <a:pPr marL="0" indent="0">
              <a:buNone/>
            </a:pPr>
            <a:r>
              <a:rPr lang="en-GB" sz="2400" noProof="0" dirty="0"/>
              <a:t>Bumblebees and honeybees have special long hairs on their legs which form a pollen basket.</a:t>
            </a:r>
            <a:endParaRPr lang="en-US" dirty="0"/>
          </a:p>
          <a:p>
            <a:endParaRPr lang="en-GB" sz="2400" noProof="0" dirty="0">
              <a:latin typeface="Work Sans"/>
            </a:endParaRPr>
          </a:p>
          <a:p>
            <a:pPr marL="0" indent="0">
              <a:buNone/>
            </a:pPr>
            <a:r>
              <a:rPr lang="en-GB" sz="2400" noProof="0" dirty="0">
                <a:latin typeface="Work Sans"/>
              </a:rPr>
              <a:t>Bumblebees comb themselves to keep clean and to collect the pollen stuck to their bodies. They scrape this pollen into their pollen baskets.</a:t>
            </a:r>
          </a:p>
          <a:p>
            <a:endParaRPr lang="en-GB" sz="2400" noProof="0" dirty="0"/>
          </a:p>
          <a:p>
            <a:endParaRPr lang="en-GB" sz="2400" noProof="0" dirty="0"/>
          </a:p>
        </p:txBody>
      </p:sp>
      <p:pic>
        <p:nvPicPr>
          <p:cNvPr id="5" name="Content Placeholder 4">
            <a:extLst>
              <a:ext uri="{FF2B5EF4-FFF2-40B4-BE49-F238E27FC236}">
                <a16:creationId xmlns:a16="http://schemas.microsoft.com/office/drawing/2014/main" id="{CA9EB2E3-9088-B905-0316-C469F5B0618F}"/>
              </a:ext>
            </a:extLst>
          </p:cNvPr>
          <p:cNvPicPr>
            <a:picLocks noGrp="1" noChangeAspect="1"/>
          </p:cNvPicPr>
          <p:nvPr>
            <p:ph sz="quarter" idx="4"/>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27125" t="361" r="11634" b="12071"/>
          <a:stretch/>
        </p:blipFill>
        <p:spPr>
          <a:xfrm>
            <a:off x="6248400" y="681487"/>
            <a:ext cx="5541860" cy="5726691"/>
          </a:xfrm>
          <a:prstGeom prst="rect">
            <a:avLst/>
          </a:prstGeom>
          <a:noFill/>
        </p:spPr>
      </p:pic>
      <p:sp>
        <p:nvSpPr>
          <p:cNvPr id="7" name="Title 1">
            <a:extLst>
              <a:ext uri="{FF2B5EF4-FFF2-40B4-BE49-F238E27FC236}">
                <a16:creationId xmlns:a16="http://schemas.microsoft.com/office/drawing/2014/main" id="{21BEF362-7819-FCD9-E3FF-7A2811172DA2}"/>
              </a:ext>
            </a:extLst>
          </p:cNvPr>
          <p:cNvSpPr>
            <a:spLocks noGrp="1"/>
          </p:cNvSpPr>
          <p:nvPr>
            <p:ph type="title"/>
          </p:nvPr>
        </p:nvSpPr>
        <p:spPr>
          <a:xfrm>
            <a:off x="551145" y="365126"/>
            <a:ext cx="5544855" cy="1117446"/>
          </a:xfrm>
        </p:spPr>
        <p:txBody>
          <a:bodyPr anchor="ctr">
            <a:normAutofit/>
          </a:bodyPr>
          <a:lstStyle/>
          <a:p>
            <a:r>
              <a:rPr lang="en-GB" noProof="0" dirty="0"/>
              <a:t>Collecting pollen</a:t>
            </a:r>
          </a:p>
        </p:txBody>
      </p:sp>
    </p:spTree>
    <p:extLst>
      <p:ext uri="{BB962C8B-B14F-4D97-AF65-F5344CB8AC3E}">
        <p14:creationId xmlns:p14="http://schemas.microsoft.com/office/powerpoint/2010/main" val="1187513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3B89C-A784-70C2-C566-87032F3BF37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2DD087-C8A3-BF8E-A293-18C6175B992E}"/>
              </a:ext>
            </a:extLst>
          </p:cNvPr>
          <p:cNvPicPr>
            <a:picLocks noGrp="1" noChangeAspect="1"/>
          </p:cNvPicPr>
          <p:nvPr>
            <p:ph sz="quarter" idx="4"/>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34268" t="29505" r="7630" b="34231"/>
          <a:stretch>
            <a:fillRect/>
          </a:stretch>
        </p:blipFill>
        <p:spPr>
          <a:xfrm>
            <a:off x="1486340" y="1439028"/>
            <a:ext cx="9219319" cy="4158487"/>
          </a:xfrm>
          <a:prstGeom prst="rect">
            <a:avLst/>
          </a:prstGeom>
          <a:noFill/>
        </p:spPr>
      </p:pic>
      <p:cxnSp>
        <p:nvCxnSpPr>
          <p:cNvPr id="4" name="Straight Arrow Connector 3">
            <a:extLst>
              <a:ext uri="{FF2B5EF4-FFF2-40B4-BE49-F238E27FC236}">
                <a16:creationId xmlns:a16="http://schemas.microsoft.com/office/drawing/2014/main" id="{5C5AA064-1636-6CFF-2403-E8E0E94BFA5A}"/>
              </a:ext>
            </a:extLst>
          </p:cNvPr>
          <p:cNvCxnSpPr>
            <a:cxnSpLocks/>
          </p:cNvCxnSpPr>
          <p:nvPr/>
        </p:nvCxnSpPr>
        <p:spPr>
          <a:xfrm flipV="1">
            <a:off x="3982620" y="3518271"/>
            <a:ext cx="1725930" cy="541834"/>
          </a:xfrm>
          <a:prstGeom prst="straightConnector1">
            <a:avLst/>
          </a:prstGeom>
          <a:ln w="101600">
            <a:solidFill>
              <a:schemeClr val="bg1"/>
            </a:solidFill>
            <a:tailEnd type="triangle"/>
          </a:ln>
          <a:effectLst>
            <a:outerShdw blurRad="127000" sx="110000" sy="110000" algn="ctr" rotWithShape="0">
              <a:prstClr val="black">
                <a:alpha val="70000"/>
              </a:prstClr>
            </a:outerShdw>
          </a:effectLst>
        </p:spPr>
        <p:style>
          <a:lnRef idx="3">
            <a:schemeClr val="accent4"/>
          </a:lnRef>
          <a:fillRef idx="0">
            <a:schemeClr val="accent4"/>
          </a:fillRef>
          <a:effectRef idx="2">
            <a:schemeClr val="accent4"/>
          </a:effectRef>
          <a:fontRef idx="minor">
            <a:schemeClr val="tx1"/>
          </a:fontRef>
        </p:style>
      </p:cxnSp>
      <p:cxnSp>
        <p:nvCxnSpPr>
          <p:cNvPr id="7" name="Straight Arrow Connector 6">
            <a:extLst>
              <a:ext uri="{FF2B5EF4-FFF2-40B4-BE49-F238E27FC236}">
                <a16:creationId xmlns:a16="http://schemas.microsoft.com/office/drawing/2014/main" id="{87AA9FD8-2D46-E50A-CB1D-ACDFF7B4344D}"/>
              </a:ext>
            </a:extLst>
          </p:cNvPr>
          <p:cNvCxnSpPr>
            <a:cxnSpLocks/>
          </p:cNvCxnSpPr>
          <p:nvPr/>
        </p:nvCxnSpPr>
        <p:spPr>
          <a:xfrm flipH="1">
            <a:off x="6140450" y="3321852"/>
            <a:ext cx="1675469" cy="811937"/>
          </a:xfrm>
          <a:prstGeom prst="straightConnector1">
            <a:avLst/>
          </a:prstGeom>
          <a:ln w="101600">
            <a:solidFill>
              <a:schemeClr val="bg1"/>
            </a:solidFill>
            <a:tailEnd type="triangle"/>
          </a:ln>
          <a:effectLst>
            <a:outerShdw blurRad="127000" sx="110000" sy="110000" algn="ctr" rotWithShape="0">
              <a:prstClr val="black">
                <a:alpha val="70000"/>
              </a:prstClr>
            </a:outerShdw>
          </a:effectLst>
        </p:spPr>
        <p:style>
          <a:lnRef idx="3">
            <a:schemeClr val="accent4"/>
          </a:lnRef>
          <a:fillRef idx="0">
            <a:schemeClr val="accent4"/>
          </a:fillRef>
          <a:effectRef idx="2">
            <a:schemeClr val="accent4"/>
          </a:effectRef>
          <a:fontRef idx="minor">
            <a:schemeClr val="tx1"/>
          </a:fontRef>
        </p:style>
      </p:cxnSp>
      <p:sp>
        <p:nvSpPr>
          <p:cNvPr id="14" name="TextBox 13">
            <a:extLst>
              <a:ext uri="{FF2B5EF4-FFF2-40B4-BE49-F238E27FC236}">
                <a16:creationId xmlns:a16="http://schemas.microsoft.com/office/drawing/2014/main" id="{03068205-DF7D-D054-5786-F1D901D9DE1B}"/>
              </a:ext>
            </a:extLst>
          </p:cNvPr>
          <p:cNvSpPr txBox="1"/>
          <p:nvPr/>
        </p:nvSpPr>
        <p:spPr>
          <a:xfrm>
            <a:off x="2469812" y="3875439"/>
            <a:ext cx="1707519" cy="369332"/>
          </a:xfrm>
          <a:prstGeom prst="rect">
            <a:avLst/>
          </a:prstGeom>
          <a:solidFill>
            <a:schemeClr val="bg2"/>
          </a:solidFill>
        </p:spPr>
        <p:txBody>
          <a:bodyPr wrap="none" rtlCol="0">
            <a:spAutoFit/>
          </a:bodyPr>
          <a:lstStyle/>
          <a:p>
            <a:r>
              <a:rPr lang="en-GB" noProof="0" dirty="0">
                <a:latin typeface="Work Sans" pitchFamily="2" charset="0"/>
              </a:rPr>
              <a:t>Pollen basket</a:t>
            </a:r>
          </a:p>
        </p:txBody>
      </p:sp>
      <p:sp>
        <p:nvSpPr>
          <p:cNvPr id="15" name="TextBox 14">
            <a:extLst>
              <a:ext uri="{FF2B5EF4-FFF2-40B4-BE49-F238E27FC236}">
                <a16:creationId xmlns:a16="http://schemas.microsoft.com/office/drawing/2014/main" id="{70CBB48B-2FB1-1BFD-8AD4-C637DA9265B9}"/>
              </a:ext>
            </a:extLst>
          </p:cNvPr>
          <p:cNvSpPr txBox="1"/>
          <p:nvPr/>
        </p:nvSpPr>
        <p:spPr>
          <a:xfrm>
            <a:off x="7633419" y="3016124"/>
            <a:ext cx="1627369" cy="369332"/>
          </a:xfrm>
          <a:prstGeom prst="rect">
            <a:avLst/>
          </a:prstGeom>
          <a:solidFill>
            <a:schemeClr val="bg2"/>
          </a:solidFill>
        </p:spPr>
        <p:txBody>
          <a:bodyPr wrap="none" rtlCol="0">
            <a:spAutoFit/>
          </a:bodyPr>
          <a:lstStyle/>
          <a:p>
            <a:r>
              <a:rPr lang="en-GB" noProof="0" dirty="0">
                <a:latin typeface="Work Sans" pitchFamily="2" charset="0"/>
              </a:rPr>
              <a:t>Pollen grains</a:t>
            </a:r>
          </a:p>
        </p:txBody>
      </p:sp>
      <p:sp>
        <p:nvSpPr>
          <p:cNvPr id="9" name="Title 1">
            <a:extLst>
              <a:ext uri="{FF2B5EF4-FFF2-40B4-BE49-F238E27FC236}">
                <a16:creationId xmlns:a16="http://schemas.microsoft.com/office/drawing/2014/main" id="{C8735698-769F-EFC1-180E-A70613EC93FC}"/>
              </a:ext>
            </a:extLst>
          </p:cNvPr>
          <p:cNvSpPr>
            <a:spLocks noGrp="1"/>
          </p:cNvSpPr>
          <p:nvPr>
            <p:ph type="title"/>
          </p:nvPr>
        </p:nvSpPr>
        <p:spPr>
          <a:xfrm>
            <a:off x="551145" y="365126"/>
            <a:ext cx="5544855" cy="1117446"/>
          </a:xfrm>
        </p:spPr>
        <p:txBody>
          <a:bodyPr anchor="ctr">
            <a:normAutofit/>
          </a:bodyPr>
          <a:lstStyle/>
          <a:p>
            <a:r>
              <a:rPr lang="en-GB" noProof="0" dirty="0">
                <a:latin typeface="Work Sans" pitchFamily="2" charset="0"/>
              </a:rPr>
              <a:t>Collecting pollen</a:t>
            </a:r>
          </a:p>
        </p:txBody>
      </p:sp>
    </p:spTree>
    <p:extLst>
      <p:ext uri="{BB962C8B-B14F-4D97-AF65-F5344CB8AC3E}">
        <p14:creationId xmlns:p14="http://schemas.microsoft.com/office/powerpoint/2010/main" val="3053847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F98C9-05DC-A111-C51E-11A654AB4269}"/>
              </a:ext>
            </a:extLst>
          </p:cNvPr>
          <p:cNvSpPr>
            <a:spLocks noGrp="1"/>
          </p:cNvSpPr>
          <p:nvPr>
            <p:ph type="title"/>
          </p:nvPr>
        </p:nvSpPr>
        <p:spPr/>
        <p:txBody>
          <a:bodyPr/>
          <a:lstStyle/>
          <a:p>
            <a:r>
              <a:rPr lang="en-GB" dirty="0"/>
              <a:t>Pollen basket photos</a:t>
            </a:r>
          </a:p>
        </p:txBody>
      </p:sp>
      <p:pic>
        <p:nvPicPr>
          <p:cNvPr id="8" name="Content Placeholder 7" descr="A bee on a stick&#10;&#10;AI-generated content may be incorrect.">
            <a:extLst>
              <a:ext uri="{FF2B5EF4-FFF2-40B4-BE49-F238E27FC236}">
                <a16:creationId xmlns:a16="http://schemas.microsoft.com/office/drawing/2014/main" id="{D5A26C01-C92D-F8C8-6A2C-C94AE20F60BC}"/>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6171919" y="1189974"/>
            <a:ext cx="5545137" cy="4407393"/>
          </a:xfrm>
        </p:spPr>
      </p:pic>
      <p:pic>
        <p:nvPicPr>
          <p:cNvPr id="6" name="Content Placeholder 5" descr="A bee on a needle&#10;&#10;AI-generated content may be incorrect.">
            <a:extLst>
              <a:ext uri="{FF2B5EF4-FFF2-40B4-BE49-F238E27FC236}">
                <a16:creationId xmlns:a16="http://schemas.microsoft.com/office/drawing/2014/main" id="{128BC223-715B-9E31-8778-EA6005A8A8C2}"/>
              </a:ext>
            </a:extLst>
          </p:cNvPr>
          <p:cNvPicPr>
            <a:picLocks noGrp="1" noChangeAspect="1"/>
          </p:cNvPicPr>
          <p:nvPr>
            <p:ph sz="quarter" idx="4"/>
          </p:nvPr>
        </p:nvPicPr>
        <p:blipFill>
          <a:blip r:embed="rId3" cstate="print">
            <a:extLst>
              <a:ext uri="{28A0092B-C50C-407E-A947-70E740481C1C}">
                <a14:useLocalDpi xmlns:a14="http://schemas.microsoft.com/office/drawing/2010/main"/>
              </a:ext>
            </a:extLst>
          </a:blip>
          <a:srcRect/>
          <a:stretch>
            <a:fillRect/>
          </a:stretch>
        </p:blipFill>
        <p:spPr>
          <a:xfrm>
            <a:off x="551145" y="1189975"/>
            <a:ext cx="5468938" cy="4407394"/>
          </a:xfrm>
        </p:spPr>
      </p:pic>
      <p:pic>
        <p:nvPicPr>
          <p:cNvPr id="10" name="Picture 9">
            <a:extLst>
              <a:ext uri="{FF2B5EF4-FFF2-40B4-BE49-F238E27FC236}">
                <a16:creationId xmlns:a16="http://schemas.microsoft.com/office/drawing/2014/main" id="{82B117AC-F5F7-3F94-ED12-D81E5B45951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53782" y="1390998"/>
            <a:ext cx="2040218" cy="1360145"/>
          </a:xfrm>
          <a:prstGeom prst="ellipse">
            <a:avLst/>
          </a:prstGeom>
          <a:ln w="63500" cap="rnd">
            <a:solidFill>
              <a:schemeClr val="tx1"/>
            </a:solidFill>
          </a:ln>
          <a:effectLst/>
        </p:spPr>
      </p:pic>
      <p:cxnSp>
        <p:nvCxnSpPr>
          <p:cNvPr id="11" name="Straight Arrow Connector 10">
            <a:extLst>
              <a:ext uri="{FF2B5EF4-FFF2-40B4-BE49-F238E27FC236}">
                <a16:creationId xmlns:a16="http://schemas.microsoft.com/office/drawing/2014/main" id="{7473A382-878C-5EF1-0CE5-7FA1704AE2BC}"/>
              </a:ext>
            </a:extLst>
          </p:cNvPr>
          <p:cNvCxnSpPr>
            <a:cxnSpLocks/>
            <a:stCxn id="12" idx="0"/>
          </p:cNvCxnSpPr>
          <p:nvPr/>
        </p:nvCxnSpPr>
        <p:spPr>
          <a:xfrm flipH="1" flipV="1">
            <a:off x="3834384" y="3302000"/>
            <a:ext cx="1005596" cy="1653907"/>
          </a:xfrm>
          <a:prstGeom prst="straightConnector1">
            <a:avLst/>
          </a:prstGeom>
          <a:ln w="101600">
            <a:solidFill>
              <a:schemeClr val="bg2"/>
            </a:solidFill>
            <a:tailEnd type="triangle"/>
          </a:ln>
          <a:effectLst>
            <a:outerShdw blurRad="127000" sx="75000" sy="75000" algn="ctr" rotWithShape="0">
              <a:prstClr val="black">
                <a:alpha val="25000"/>
              </a:prstClr>
            </a:outerShdw>
          </a:effectLst>
        </p:spPr>
        <p:style>
          <a:lnRef idx="3">
            <a:schemeClr val="accent4"/>
          </a:lnRef>
          <a:fillRef idx="0">
            <a:schemeClr val="accent4"/>
          </a:fillRef>
          <a:effectRef idx="2">
            <a:schemeClr val="accent4"/>
          </a:effectRef>
          <a:fontRef idx="minor">
            <a:schemeClr val="tx1"/>
          </a:fontRef>
        </p:style>
      </p:cxnSp>
      <p:sp>
        <p:nvSpPr>
          <p:cNvPr id="12" name="TextBox 11">
            <a:extLst>
              <a:ext uri="{FF2B5EF4-FFF2-40B4-BE49-F238E27FC236}">
                <a16:creationId xmlns:a16="http://schemas.microsoft.com/office/drawing/2014/main" id="{8DEF2379-D471-F5E5-0D61-2EA71E609573}"/>
              </a:ext>
            </a:extLst>
          </p:cNvPr>
          <p:cNvSpPr txBox="1"/>
          <p:nvPr/>
        </p:nvSpPr>
        <p:spPr>
          <a:xfrm>
            <a:off x="3986220" y="4955907"/>
            <a:ext cx="1707519" cy="369332"/>
          </a:xfrm>
          <a:prstGeom prst="rect">
            <a:avLst/>
          </a:prstGeom>
          <a:solidFill>
            <a:schemeClr val="bg2"/>
          </a:solidFill>
        </p:spPr>
        <p:txBody>
          <a:bodyPr wrap="none" rtlCol="0">
            <a:spAutoFit/>
          </a:bodyPr>
          <a:lstStyle/>
          <a:p>
            <a:r>
              <a:rPr lang="en-GB" noProof="0" dirty="0">
                <a:latin typeface="Work Sans" pitchFamily="2" charset="0"/>
              </a:rPr>
              <a:t>Pollen basket</a:t>
            </a:r>
          </a:p>
        </p:txBody>
      </p:sp>
      <p:cxnSp>
        <p:nvCxnSpPr>
          <p:cNvPr id="19" name="Straight Arrow Connector 18">
            <a:extLst>
              <a:ext uri="{FF2B5EF4-FFF2-40B4-BE49-F238E27FC236}">
                <a16:creationId xmlns:a16="http://schemas.microsoft.com/office/drawing/2014/main" id="{B3C8134C-DB2D-9ED4-1D59-48753DA54C21}"/>
              </a:ext>
            </a:extLst>
          </p:cNvPr>
          <p:cNvCxnSpPr>
            <a:cxnSpLocks/>
            <a:stCxn id="15" idx="0"/>
          </p:cNvCxnSpPr>
          <p:nvPr/>
        </p:nvCxnSpPr>
        <p:spPr>
          <a:xfrm flipH="1" flipV="1">
            <a:off x="9461500" y="3746500"/>
            <a:ext cx="1216583" cy="1046708"/>
          </a:xfrm>
          <a:prstGeom prst="straightConnector1">
            <a:avLst/>
          </a:prstGeom>
          <a:ln w="101600">
            <a:solidFill>
              <a:schemeClr val="bg2"/>
            </a:solidFill>
            <a:tailEnd type="triangle"/>
          </a:ln>
          <a:effectLst>
            <a:outerShdw blurRad="127000" sx="75000" sy="75000" algn="ctr" rotWithShape="0">
              <a:prstClr val="black">
                <a:alpha val="25000"/>
              </a:prstClr>
            </a:outerShdw>
          </a:effectLst>
        </p:spPr>
        <p:style>
          <a:lnRef idx="3">
            <a:schemeClr val="accent4"/>
          </a:lnRef>
          <a:fillRef idx="0">
            <a:schemeClr val="accent4"/>
          </a:fillRef>
          <a:effectRef idx="2">
            <a:schemeClr val="accent4"/>
          </a:effectRef>
          <a:fontRef idx="minor">
            <a:schemeClr val="tx1"/>
          </a:fontRef>
        </p:style>
      </p:cxnSp>
      <p:sp>
        <p:nvSpPr>
          <p:cNvPr id="15" name="TextBox 14">
            <a:extLst>
              <a:ext uri="{FF2B5EF4-FFF2-40B4-BE49-F238E27FC236}">
                <a16:creationId xmlns:a16="http://schemas.microsoft.com/office/drawing/2014/main" id="{3D91A5F5-52AF-C7A5-9679-80A109429C3D}"/>
              </a:ext>
            </a:extLst>
          </p:cNvPr>
          <p:cNvSpPr txBox="1"/>
          <p:nvPr/>
        </p:nvSpPr>
        <p:spPr>
          <a:xfrm>
            <a:off x="9824323" y="4793208"/>
            <a:ext cx="1707519" cy="646331"/>
          </a:xfrm>
          <a:prstGeom prst="rect">
            <a:avLst/>
          </a:prstGeom>
          <a:solidFill>
            <a:schemeClr val="bg2"/>
          </a:solidFill>
        </p:spPr>
        <p:txBody>
          <a:bodyPr wrap="square" rtlCol="0">
            <a:spAutoFit/>
          </a:bodyPr>
          <a:lstStyle/>
          <a:p>
            <a:r>
              <a:rPr lang="en-GB" noProof="0" dirty="0">
                <a:latin typeface="Work Sans" pitchFamily="2" charset="0"/>
              </a:rPr>
              <a:t>Pollen basket with pollen</a:t>
            </a:r>
          </a:p>
        </p:txBody>
      </p:sp>
      <p:pic>
        <p:nvPicPr>
          <p:cNvPr id="24" name="Picture 23">
            <a:extLst>
              <a:ext uri="{FF2B5EF4-FFF2-40B4-BE49-F238E27FC236}">
                <a16:creationId xmlns:a16="http://schemas.microsoft.com/office/drawing/2014/main" id="{FADB49C5-85F6-BBD7-9FD3-4701298515C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387819" y="1390998"/>
            <a:ext cx="1994181" cy="1329454"/>
          </a:xfrm>
          <a:prstGeom prst="ellipse">
            <a:avLst/>
          </a:prstGeom>
          <a:ln w="63500" cap="rnd">
            <a:solidFill>
              <a:schemeClr val="tx1"/>
            </a:solidFill>
          </a:ln>
          <a:effectLst/>
        </p:spPr>
      </p:pic>
    </p:spTree>
    <p:extLst>
      <p:ext uri="{BB962C8B-B14F-4D97-AF65-F5344CB8AC3E}">
        <p14:creationId xmlns:p14="http://schemas.microsoft.com/office/powerpoint/2010/main" val="2444562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840DE-8088-B29D-E5C9-97BD61D81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38B15D-1D80-A67A-3C05-C16E99FCD2D7}"/>
              </a:ext>
            </a:extLst>
          </p:cNvPr>
          <p:cNvSpPr>
            <a:spLocks noGrp="1"/>
          </p:cNvSpPr>
          <p:nvPr>
            <p:ph type="title"/>
          </p:nvPr>
        </p:nvSpPr>
        <p:spPr>
          <a:xfrm>
            <a:off x="551145" y="365126"/>
            <a:ext cx="5544855" cy="1117446"/>
          </a:xfrm>
        </p:spPr>
        <p:txBody>
          <a:bodyPr anchor="ctr">
            <a:normAutofit/>
          </a:bodyPr>
          <a:lstStyle/>
          <a:p>
            <a:r>
              <a:rPr lang="en-GB" noProof="0" dirty="0">
                <a:latin typeface="Work Sans" pitchFamily="2" charset="0"/>
              </a:rPr>
              <a:t>What do bees do with pollen?</a:t>
            </a:r>
          </a:p>
        </p:txBody>
      </p:sp>
      <p:sp>
        <p:nvSpPr>
          <p:cNvPr id="10" name="Content Placeholder 2">
            <a:extLst>
              <a:ext uri="{FF2B5EF4-FFF2-40B4-BE49-F238E27FC236}">
                <a16:creationId xmlns:a16="http://schemas.microsoft.com/office/drawing/2014/main" id="{12A223E1-92C5-486B-EBE3-CDCC3BD7D0C0}"/>
              </a:ext>
            </a:extLst>
          </p:cNvPr>
          <p:cNvSpPr>
            <a:spLocks noGrp="1"/>
          </p:cNvSpPr>
          <p:nvPr>
            <p:ph idx="1"/>
          </p:nvPr>
        </p:nvSpPr>
        <p:spPr>
          <a:xfrm>
            <a:off x="551145" y="1678488"/>
            <a:ext cx="5544855" cy="4498475"/>
          </a:xfrm>
        </p:spPr>
        <p:txBody>
          <a:bodyPr vert="horz" lIns="91440" tIns="45720" rIns="91440" bIns="45720" rtlCol="0" anchor="t">
            <a:normAutofit/>
          </a:bodyPr>
          <a:lstStyle/>
          <a:p>
            <a:pPr marL="0" indent="0">
              <a:buNone/>
            </a:pPr>
            <a:r>
              <a:rPr lang="en-GB" noProof="0" dirty="0">
                <a:latin typeface="Work Sans"/>
              </a:rPr>
              <a:t>When bees and bumblebees go back to the colony, they drop these pollen balls into chambers</a:t>
            </a:r>
            <a:r>
              <a:rPr lang="en-GB" dirty="0">
                <a:latin typeface="Work Sans"/>
              </a:rPr>
              <a:t> </a:t>
            </a:r>
            <a:r>
              <a:rPr lang="en-GB">
                <a:latin typeface="Work Sans"/>
              </a:rPr>
              <a:t>together with an egg</a:t>
            </a:r>
            <a:r>
              <a:rPr lang="en-GB" noProof="0">
                <a:latin typeface="Work Sans"/>
              </a:rPr>
              <a:t>. </a:t>
            </a:r>
            <a:endParaRPr lang="en-US">
              <a:latin typeface="Work Sans"/>
            </a:endParaRPr>
          </a:p>
          <a:p>
            <a:endParaRPr lang="en-GB" noProof="0" dirty="0">
              <a:latin typeface="Work Sans" pitchFamily="2" charset="0"/>
            </a:endParaRPr>
          </a:p>
          <a:p>
            <a:pPr marL="0" indent="0">
              <a:buNone/>
            </a:pPr>
            <a:r>
              <a:rPr lang="en-GB" noProof="0" dirty="0">
                <a:latin typeface="Work Sans" pitchFamily="2" charset="0"/>
              </a:rPr>
              <a:t>When the eggs hatch the larvae (baby bees) have plenty of pollen to eat.</a:t>
            </a:r>
          </a:p>
        </p:txBody>
      </p:sp>
      <p:pic>
        <p:nvPicPr>
          <p:cNvPr id="5" name="Content Placeholder 4">
            <a:extLst>
              <a:ext uri="{FF2B5EF4-FFF2-40B4-BE49-F238E27FC236}">
                <a16:creationId xmlns:a16="http://schemas.microsoft.com/office/drawing/2014/main" id="{3B6BE80B-7E0F-BBF7-172B-F09B48DA7C36}"/>
              </a:ext>
            </a:extLst>
          </p:cNvPr>
          <p:cNvPicPr>
            <a:picLocks noGrp="1" noChangeAspect="1"/>
          </p:cNvPicPr>
          <p:nvPr>
            <p:ph sz="quarter" idx="4"/>
          </p:nvPr>
        </p:nvPicPr>
        <p:blipFill>
          <a:blip r:embed="rId2" cstate="print">
            <a:extLst>
              <a:ext uri="{28A0092B-C50C-407E-A947-70E740481C1C}">
                <a14:useLocalDpi xmlns:a14="http://schemas.microsoft.com/office/drawing/2010/main"/>
              </a:ext>
            </a:extLst>
          </a:blip>
          <a:srcRect/>
          <a:stretch/>
        </p:blipFill>
        <p:spPr>
          <a:xfrm>
            <a:off x="6428240" y="668337"/>
            <a:ext cx="5461996" cy="2760663"/>
          </a:xfrm>
          <a:prstGeom prst="rect">
            <a:avLst/>
          </a:prstGeom>
          <a:noFill/>
        </p:spPr>
      </p:pic>
      <p:cxnSp>
        <p:nvCxnSpPr>
          <p:cNvPr id="3" name="Straight Arrow Connector 2">
            <a:extLst>
              <a:ext uri="{FF2B5EF4-FFF2-40B4-BE49-F238E27FC236}">
                <a16:creationId xmlns:a16="http://schemas.microsoft.com/office/drawing/2014/main" id="{3CE5A51C-FE37-D7F8-68A6-9F682F060698}"/>
              </a:ext>
            </a:extLst>
          </p:cNvPr>
          <p:cNvCxnSpPr>
            <a:cxnSpLocks/>
          </p:cNvCxnSpPr>
          <p:nvPr/>
        </p:nvCxnSpPr>
        <p:spPr>
          <a:xfrm flipV="1">
            <a:off x="7397528" y="1692350"/>
            <a:ext cx="756642" cy="767736"/>
          </a:xfrm>
          <a:prstGeom prst="straightConnector1">
            <a:avLst/>
          </a:prstGeom>
          <a:ln w="101600">
            <a:solidFill>
              <a:schemeClr val="accent4">
                <a:lumMod val="60000"/>
                <a:lumOff val="40000"/>
              </a:schemeClr>
            </a:solidFill>
            <a:tailEnd type="triangle"/>
          </a:ln>
          <a:effectLst>
            <a:outerShdw blurRad="127000" sx="110000" sy="110000" algn="ctr" rotWithShape="0">
              <a:prstClr val="black">
                <a:alpha val="70000"/>
              </a:prstClr>
            </a:outerShdw>
          </a:effectLst>
        </p:spPr>
        <p:style>
          <a:lnRef idx="3">
            <a:schemeClr val="accent4"/>
          </a:lnRef>
          <a:fillRef idx="0">
            <a:schemeClr val="accent4"/>
          </a:fillRef>
          <a:effectRef idx="2">
            <a:schemeClr val="accent4"/>
          </a:effectRef>
          <a:fontRef idx="minor">
            <a:schemeClr val="tx1"/>
          </a:fontRef>
        </p:style>
      </p:cxnSp>
      <p:sp>
        <p:nvSpPr>
          <p:cNvPr id="4" name="TextBox 3">
            <a:extLst>
              <a:ext uri="{FF2B5EF4-FFF2-40B4-BE49-F238E27FC236}">
                <a16:creationId xmlns:a16="http://schemas.microsoft.com/office/drawing/2014/main" id="{A9667C8B-01B4-9F19-BD50-413D2F136990}"/>
              </a:ext>
            </a:extLst>
          </p:cNvPr>
          <p:cNvSpPr txBox="1"/>
          <p:nvPr/>
        </p:nvSpPr>
        <p:spPr>
          <a:xfrm>
            <a:off x="6529139" y="2493484"/>
            <a:ext cx="1374094" cy="369332"/>
          </a:xfrm>
          <a:prstGeom prst="rect">
            <a:avLst/>
          </a:prstGeom>
          <a:solidFill>
            <a:schemeClr val="bg2"/>
          </a:solidFill>
        </p:spPr>
        <p:txBody>
          <a:bodyPr wrap="none" rtlCol="0">
            <a:spAutoFit/>
          </a:bodyPr>
          <a:lstStyle/>
          <a:p>
            <a:r>
              <a:rPr lang="en-GB" noProof="0" dirty="0">
                <a:latin typeface="Work Sans" pitchFamily="2" charset="0"/>
              </a:rPr>
              <a:t>Pollen ball</a:t>
            </a:r>
          </a:p>
        </p:txBody>
      </p:sp>
      <p:pic>
        <p:nvPicPr>
          <p:cNvPr id="6" name="Content Placeholder 4">
            <a:extLst>
              <a:ext uri="{FF2B5EF4-FFF2-40B4-BE49-F238E27FC236}">
                <a16:creationId xmlns:a16="http://schemas.microsoft.com/office/drawing/2014/main" id="{E70A6C4E-512D-1906-133C-A80515F033D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428240" y="3647064"/>
            <a:ext cx="5461996" cy="2760663"/>
          </a:xfrm>
          <a:prstGeom prst="rect">
            <a:avLst/>
          </a:prstGeom>
          <a:noFill/>
        </p:spPr>
      </p:pic>
      <p:sp>
        <p:nvSpPr>
          <p:cNvPr id="9" name="TextBox 8">
            <a:extLst>
              <a:ext uri="{FF2B5EF4-FFF2-40B4-BE49-F238E27FC236}">
                <a16:creationId xmlns:a16="http://schemas.microsoft.com/office/drawing/2014/main" id="{BF5BC28A-4167-04C8-99D5-A559EF41D08D}"/>
              </a:ext>
            </a:extLst>
          </p:cNvPr>
          <p:cNvSpPr txBox="1"/>
          <p:nvPr/>
        </p:nvSpPr>
        <p:spPr>
          <a:xfrm>
            <a:off x="8713538" y="5992297"/>
            <a:ext cx="3103735" cy="369332"/>
          </a:xfrm>
          <a:prstGeom prst="rect">
            <a:avLst/>
          </a:prstGeom>
          <a:solidFill>
            <a:schemeClr val="bg2"/>
          </a:solidFill>
        </p:spPr>
        <p:txBody>
          <a:bodyPr wrap="none" rtlCol="0">
            <a:spAutoFit/>
          </a:bodyPr>
          <a:lstStyle/>
          <a:p>
            <a:r>
              <a:rPr lang="en-GB" noProof="0" dirty="0">
                <a:latin typeface="Work Sans" pitchFamily="2" charset="0"/>
              </a:rPr>
              <a:t>Bumblebee egg chambers</a:t>
            </a:r>
          </a:p>
        </p:txBody>
      </p:sp>
    </p:spTree>
    <p:extLst>
      <p:ext uri="{BB962C8B-B14F-4D97-AF65-F5344CB8AC3E}">
        <p14:creationId xmlns:p14="http://schemas.microsoft.com/office/powerpoint/2010/main" val="1274463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F3BCCA0-464D-D235-065F-CB1386152479}"/>
              </a:ext>
            </a:extLst>
          </p:cNvPr>
          <p:cNvSpPr>
            <a:spLocks noGrp="1"/>
          </p:cNvSpPr>
          <p:nvPr>
            <p:ph type="title"/>
          </p:nvPr>
        </p:nvSpPr>
        <p:spPr>
          <a:xfrm>
            <a:off x="551145" y="365126"/>
            <a:ext cx="5849655" cy="824848"/>
          </a:xfrm>
        </p:spPr>
        <p:txBody>
          <a:bodyPr>
            <a:noAutofit/>
          </a:bodyPr>
          <a:lstStyle/>
          <a:p>
            <a:r>
              <a:rPr lang="en-US" dirty="0">
                <a:latin typeface="Work Sans"/>
              </a:rPr>
              <a:t>Why are bumblebees effective pollinators?</a:t>
            </a:r>
          </a:p>
        </p:txBody>
      </p:sp>
      <p:sp>
        <p:nvSpPr>
          <p:cNvPr id="12" name="Content Placeholder 2">
            <a:extLst>
              <a:ext uri="{FF2B5EF4-FFF2-40B4-BE49-F238E27FC236}">
                <a16:creationId xmlns:a16="http://schemas.microsoft.com/office/drawing/2014/main" id="{D9D8D0BC-4294-A59F-49D4-8FE7A9FAEAE3}"/>
              </a:ext>
            </a:extLst>
          </p:cNvPr>
          <p:cNvSpPr>
            <a:spLocks noGrp="1"/>
          </p:cNvSpPr>
          <p:nvPr>
            <p:ph idx="1"/>
          </p:nvPr>
        </p:nvSpPr>
        <p:spPr>
          <a:xfrm>
            <a:off x="551145" y="1678488"/>
            <a:ext cx="6154455" cy="4498475"/>
          </a:xfrm>
        </p:spPr>
        <p:txBody>
          <a:bodyPr/>
          <a:lstStyle/>
          <a:p>
            <a:pPr marL="0" indent="0">
              <a:buNone/>
            </a:pPr>
            <a:r>
              <a:rPr lang="en-US" dirty="0"/>
              <a:t>Flowers and bumblebees have opposite static charges. This means pollen is attracted to bumblebees and gets stuck to them. </a:t>
            </a:r>
          </a:p>
          <a:p>
            <a:pPr marL="0" indent="0">
              <a:buNone/>
            </a:pPr>
            <a:endParaRPr lang="en-US" dirty="0"/>
          </a:p>
          <a:p>
            <a:pPr marL="0" indent="0">
              <a:buNone/>
            </a:pPr>
            <a:r>
              <a:rPr lang="en-US" dirty="0"/>
              <a:t>Their thick fur means a lot of pollen can stick to them.</a:t>
            </a:r>
          </a:p>
          <a:p>
            <a:pPr marL="0" indent="0">
              <a:buNone/>
            </a:pPr>
            <a:endParaRPr lang="en-US" dirty="0"/>
          </a:p>
        </p:txBody>
      </p:sp>
      <p:pic>
        <p:nvPicPr>
          <p:cNvPr id="5" name="Content Placeholder 4">
            <a:extLst>
              <a:ext uri="{FF2B5EF4-FFF2-40B4-BE49-F238E27FC236}">
                <a16:creationId xmlns:a16="http://schemas.microsoft.com/office/drawing/2014/main" id="{155A4E65-F241-FA14-F6F4-FBD5385D64E0}"/>
              </a:ext>
            </a:extLst>
          </p:cNvPr>
          <p:cNvPicPr>
            <a:picLocks noGrp="1" noChangeAspect="1"/>
          </p:cNvPicPr>
          <p:nvPr>
            <p:ph sz="quarter" idx="4"/>
          </p:nvPr>
        </p:nvPicPr>
        <p:blipFill>
          <a:blip r:embed="rId2" cstate="screen">
            <a:extLst>
              <a:ext uri="{28A0092B-C50C-407E-A947-70E740481C1C}">
                <a14:useLocalDpi xmlns:a14="http://schemas.microsoft.com/office/drawing/2010/main"/>
              </a:ext>
            </a:extLst>
          </a:blip>
          <a:srcRect/>
          <a:stretch>
            <a:fillRect/>
          </a:stretch>
        </p:blipFill>
        <p:spPr>
          <a:xfrm>
            <a:off x="6815895" y="1063059"/>
            <a:ext cx="4824960" cy="4985881"/>
          </a:xfrm>
          <a:prstGeom prst="rect">
            <a:avLst/>
          </a:prstGeom>
          <a:noFill/>
        </p:spPr>
      </p:pic>
      <p:sp>
        <p:nvSpPr>
          <p:cNvPr id="2" name="TextBox 1">
            <a:extLst>
              <a:ext uri="{FF2B5EF4-FFF2-40B4-BE49-F238E27FC236}">
                <a16:creationId xmlns:a16="http://schemas.microsoft.com/office/drawing/2014/main" id="{E74F82B2-096C-0206-350C-4D903DB87F9D}"/>
              </a:ext>
            </a:extLst>
          </p:cNvPr>
          <p:cNvSpPr txBox="1"/>
          <p:nvPr/>
        </p:nvSpPr>
        <p:spPr>
          <a:xfrm>
            <a:off x="8049510" y="5610275"/>
            <a:ext cx="3482043" cy="369332"/>
          </a:xfrm>
          <a:prstGeom prst="rect">
            <a:avLst/>
          </a:prstGeom>
          <a:solidFill>
            <a:schemeClr val="bg2"/>
          </a:solidFill>
        </p:spPr>
        <p:txBody>
          <a:bodyPr wrap="none" rtlCol="0">
            <a:spAutoFit/>
          </a:bodyPr>
          <a:lstStyle/>
          <a:p>
            <a:r>
              <a:rPr lang="en-GB" noProof="0" dirty="0">
                <a:latin typeface="Work Sans" pitchFamily="2" charset="0"/>
              </a:rPr>
              <a:t>Bumblebee covered in pollen</a:t>
            </a:r>
          </a:p>
        </p:txBody>
      </p:sp>
    </p:spTree>
    <p:extLst>
      <p:ext uri="{BB962C8B-B14F-4D97-AF65-F5344CB8AC3E}">
        <p14:creationId xmlns:p14="http://schemas.microsoft.com/office/powerpoint/2010/main" val="1600819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21EBB-5083-2725-440E-944F90FFD870}"/>
            </a:ext>
          </a:extLst>
        </p:cNvPr>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B37B5073-A2D4-93D5-2EA2-5A014DCFB97D}"/>
              </a:ext>
            </a:extLst>
          </p:cNvPr>
          <p:cNvSpPr>
            <a:spLocks noGrp="1"/>
          </p:cNvSpPr>
          <p:nvPr>
            <p:ph idx="1"/>
          </p:nvPr>
        </p:nvSpPr>
        <p:spPr>
          <a:xfrm>
            <a:off x="551145" y="1678488"/>
            <a:ext cx="6154455" cy="4498475"/>
          </a:xfrm>
        </p:spPr>
        <p:txBody>
          <a:bodyPr/>
          <a:lstStyle/>
          <a:p>
            <a:pPr marL="0" indent="0">
              <a:buNone/>
            </a:pPr>
            <a:r>
              <a:rPr lang="en-US" dirty="0"/>
              <a:t>It can be hard for bumblebees to clean all the pollen from their fur and gather it in their pollen baskets.</a:t>
            </a:r>
          </a:p>
          <a:p>
            <a:pPr marL="0" indent="0">
              <a:buNone/>
            </a:pPr>
            <a:endParaRPr lang="en-US" dirty="0"/>
          </a:p>
          <a:p>
            <a:pPr marL="0" indent="0">
              <a:buNone/>
            </a:pPr>
            <a:r>
              <a:rPr lang="en-US" dirty="0"/>
              <a:t>When a bumblebee visits another flower, it is easy for some pollen to get attached to the sticky stigma.</a:t>
            </a:r>
          </a:p>
        </p:txBody>
      </p:sp>
      <p:pic>
        <p:nvPicPr>
          <p:cNvPr id="5" name="Content Placeholder 4">
            <a:extLst>
              <a:ext uri="{FF2B5EF4-FFF2-40B4-BE49-F238E27FC236}">
                <a16:creationId xmlns:a16="http://schemas.microsoft.com/office/drawing/2014/main" id="{E68DA415-7290-806B-62F9-9CF7537A2D49}"/>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a:xfrm>
            <a:off x="6815895" y="777550"/>
            <a:ext cx="4824960" cy="4985881"/>
          </a:xfrm>
          <a:prstGeom prst="rect">
            <a:avLst/>
          </a:prstGeom>
          <a:noFill/>
        </p:spPr>
      </p:pic>
      <p:sp>
        <p:nvSpPr>
          <p:cNvPr id="4" name="TextBox 3">
            <a:extLst>
              <a:ext uri="{FF2B5EF4-FFF2-40B4-BE49-F238E27FC236}">
                <a16:creationId xmlns:a16="http://schemas.microsoft.com/office/drawing/2014/main" id="{85F27618-8B4A-4D76-5628-D8B454187663}"/>
              </a:ext>
            </a:extLst>
          </p:cNvPr>
          <p:cNvSpPr txBox="1"/>
          <p:nvPr/>
        </p:nvSpPr>
        <p:spPr>
          <a:xfrm>
            <a:off x="7284607" y="4998194"/>
            <a:ext cx="3887536" cy="646331"/>
          </a:xfrm>
          <a:prstGeom prst="rect">
            <a:avLst/>
          </a:prstGeom>
          <a:solidFill>
            <a:schemeClr val="bg2"/>
          </a:solidFill>
        </p:spPr>
        <p:txBody>
          <a:bodyPr wrap="square" rtlCol="0">
            <a:spAutoFit/>
          </a:bodyPr>
          <a:lstStyle/>
          <a:p>
            <a:r>
              <a:rPr lang="en-GB" noProof="0" dirty="0">
                <a:latin typeface="Work Sans" pitchFamily="2" charset="0"/>
              </a:rPr>
              <a:t>Bumblebee with pollen walking between flower stigmas</a:t>
            </a:r>
          </a:p>
        </p:txBody>
      </p:sp>
    </p:spTree>
    <p:extLst>
      <p:ext uri="{BB962C8B-B14F-4D97-AF65-F5344CB8AC3E}">
        <p14:creationId xmlns:p14="http://schemas.microsoft.com/office/powerpoint/2010/main" val="3131804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A38DFB-5739-E24E-39AF-51ADF66C8256}"/>
              </a:ext>
            </a:extLst>
          </p:cNvPr>
          <p:cNvSpPr>
            <a:spLocks noGrp="1"/>
          </p:cNvSpPr>
          <p:nvPr>
            <p:ph type="title"/>
          </p:nvPr>
        </p:nvSpPr>
        <p:spPr>
          <a:xfrm>
            <a:off x="551145" y="365126"/>
            <a:ext cx="8295400" cy="824848"/>
          </a:xfrm>
        </p:spPr>
        <p:txBody>
          <a:bodyPr>
            <a:noAutofit/>
          </a:bodyPr>
          <a:lstStyle/>
          <a:p>
            <a:r>
              <a:rPr lang="en-GB" dirty="0"/>
              <a:t>Challenge question</a:t>
            </a:r>
          </a:p>
        </p:txBody>
      </p:sp>
      <p:sp>
        <p:nvSpPr>
          <p:cNvPr id="32" name="TextBox 31">
            <a:extLst>
              <a:ext uri="{FF2B5EF4-FFF2-40B4-BE49-F238E27FC236}">
                <a16:creationId xmlns:a16="http://schemas.microsoft.com/office/drawing/2014/main" id="{764B820B-134B-EAF7-6F3E-73BC68D515EC}"/>
              </a:ext>
            </a:extLst>
          </p:cNvPr>
          <p:cNvSpPr txBox="1"/>
          <p:nvPr/>
        </p:nvSpPr>
        <p:spPr>
          <a:xfrm>
            <a:off x="551145" y="1391509"/>
            <a:ext cx="7666075" cy="830997"/>
          </a:xfrm>
          <a:prstGeom prst="rect">
            <a:avLst/>
          </a:prstGeom>
          <a:noFill/>
        </p:spPr>
        <p:txBody>
          <a:bodyPr wrap="square" rtlCol="0">
            <a:spAutoFit/>
          </a:bodyPr>
          <a:lstStyle/>
          <a:p>
            <a:r>
              <a:rPr lang="en-GB" sz="2400" dirty="0">
                <a:latin typeface="Work Sans" pitchFamily="2" charset="0"/>
              </a:rPr>
              <a:t>How many differences can you spot that might affect how these bumblebees pollinate?</a:t>
            </a:r>
          </a:p>
        </p:txBody>
      </p:sp>
      <p:pic>
        <p:nvPicPr>
          <p:cNvPr id="10" name="Picture 9" descr="A close up of a bee&#10;&#10;AI-generated content may be incorrect.">
            <a:extLst>
              <a:ext uri="{FF2B5EF4-FFF2-40B4-BE49-F238E27FC236}">
                <a16:creationId xmlns:a16="http://schemas.microsoft.com/office/drawing/2014/main" id="{D9C1A985-AF74-E5B5-624C-49FE8C8DAFD6}"/>
              </a:ext>
            </a:extLst>
          </p:cNvPr>
          <p:cNvPicPr>
            <a:picLocks noChangeAspect="1"/>
          </p:cNvPicPr>
          <p:nvPr/>
        </p:nvPicPr>
        <p:blipFill>
          <a:blip r:embed="rId3" cstate="screen">
            <a:extLst>
              <a:ext uri="{28A0092B-C50C-407E-A947-70E740481C1C}">
                <a14:useLocalDpi xmlns:a14="http://schemas.microsoft.com/office/drawing/2010/main"/>
              </a:ext>
            </a:extLst>
          </a:blip>
          <a:srcRect l="802"/>
          <a:stretch>
            <a:fillRect/>
          </a:stretch>
        </p:blipFill>
        <p:spPr>
          <a:xfrm>
            <a:off x="596917" y="2222506"/>
            <a:ext cx="10998165" cy="3332729"/>
          </a:xfrm>
          <a:prstGeom prst="rect">
            <a:avLst/>
          </a:prstGeom>
        </p:spPr>
      </p:pic>
    </p:spTree>
    <p:extLst>
      <p:ext uri="{BB962C8B-B14F-4D97-AF65-F5344CB8AC3E}">
        <p14:creationId xmlns:p14="http://schemas.microsoft.com/office/powerpoint/2010/main" val="3287149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5EAD6F5-5A74-DB01-50B4-5241D8E4DCF3}"/>
              </a:ext>
            </a:extLst>
          </p:cNvPr>
          <p:cNvPicPr>
            <a:picLocks noGrp="1" noChangeAspect="1" noChangeArrowheads="1"/>
          </p:cNvPicPr>
          <p:nvPr>
            <p:ph sz="quarter" idx="4"/>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8426848" y="2781622"/>
            <a:ext cx="3395819" cy="36799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64B7FC9-3BD2-6D97-3712-5EA3294907A6}"/>
              </a:ext>
            </a:extLst>
          </p:cNvPr>
          <p:cNvPicPr>
            <a:picLocks noGrp="1" noChangeAspect="1" noChangeArrowheads="1"/>
          </p:cNvPicPr>
          <p:nvPr>
            <p:ph sz="quarter" idx="10"/>
          </p:nvPr>
        </p:nvPicPr>
        <p:blipFill rotWithShape="1">
          <a:blip r:embed="rId4" cstate="print">
            <a:extLst>
              <a:ext uri="{28A0092B-C50C-407E-A947-70E740481C1C}">
                <a14:useLocalDpi xmlns:a14="http://schemas.microsoft.com/office/drawing/2010/main"/>
              </a:ext>
            </a:extLst>
          </a:blip>
          <a:srcRect/>
          <a:stretch>
            <a:fillRect/>
          </a:stretch>
        </p:blipFill>
        <p:spPr bwMode="auto">
          <a:xfrm>
            <a:off x="4895166" y="2781622"/>
            <a:ext cx="3388436" cy="368333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F34B5A3-AE0F-F733-BFDA-09FBD7DCBB43}"/>
              </a:ext>
            </a:extLst>
          </p:cNvPr>
          <p:cNvSpPr txBox="1">
            <a:spLocks/>
          </p:cNvSpPr>
          <p:nvPr/>
        </p:nvSpPr>
        <p:spPr>
          <a:xfrm>
            <a:off x="396364" y="743366"/>
            <a:ext cx="8634820" cy="1592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dirty="0"/>
              <a:t>There are around 24 species of bumblebee in the UK. Some of them prefer to visit certain types of flowers. For example, bumblebees with long tongues can get nectar from long flowers more easily.</a:t>
            </a:r>
          </a:p>
          <a:p>
            <a:pPr marL="0" indent="0">
              <a:buFont typeface="Arial" panose="020B0604020202020204" pitchFamily="34" charset="0"/>
              <a:buNone/>
            </a:pPr>
            <a:endParaRPr lang="en-US" dirty="0"/>
          </a:p>
        </p:txBody>
      </p:sp>
      <p:sp>
        <p:nvSpPr>
          <p:cNvPr id="8" name="TextBox 7">
            <a:extLst>
              <a:ext uri="{FF2B5EF4-FFF2-40B4-BE49-F238E27FC236}">
                <a16:creationId xmlns:a16="http://schemas.microsoft.com/office/drawing/2014/main" id="{5441CDB5-1C3A-E693-2217-CF8373DC5AB1}"/>
              </a:ext>
            </a:extLst>
          </p:cNvPr>
          <p:cNvSpPr txBox="1"/>
          <p:nvPr/>
        </p:nvSpPr>
        <p:spPr>
          <a:xfrm>
            <a:off x="5036467" y="6068466"/>
            <a:ext cx="3105834" cy="307777"/>
          </a:xfrm>
          <a:prstGeom prst="rect">
            <a:avLst/>
          </a:prstGeom>
          <a:solidFill>
            <a:schemeClr val="bg2"/>
          </a:solidFill>
        </p:spPr>
        <p:txBody>
          <a:bodyPr wrap="square" rtlCol="0">
            <a:spAutoFit/>
          </a:bodyPr>
          <a:lstStyle/>
          <a:p>
            <a:r>
              <a:rPr lang="en-GB" sz="1400" noProof="0" dirty="0">
                <a:latin typeface="Work Sans" pitchFamily="2" charset="0"/>
              </a:rPr>
              <a:t>Bumb</a:t>
            </a:r>
            <a:r>
              <a:rPr lang="en-GB" sz="1400" dirty="0" err="1">
                <a:latin typeface="Work Sans" pitchFamily="2" charset="0"/>
              </a:rPr>
              <a:t>lebee</a:t>
            </a:r>
            <a:r>
              <a:rPr lang="en-GB" sz="1400" dirty="0">
                <a:latin typeface="Work Sans" pitchFamily="2" charset="0"/>
              </a:rPr>
              <a:t> visiting small flowers.</a:t>
            </a:r>
            <a:endParaRPr lang="en-GB" sz="1400" noProof="0" dirty="0">
              <a:latin typeface="Work Sans" pitchFamily="2" charset="0"/>
            </a:endParaRPr>
          </a:p>
        </p:txBody>
      </p:sp>
      <p:sp>
        <p:nvSpPr>
          <p:cNvPr id="9" name="TextBox 8">
            <a:extLst>
              <a:ext uri="{FF2B5EF4-FFF2-40B4-BE49-F238E27FC236}">
                <a16:creationId xmlns:a16="http://schemas.microsoft.com/office/drawing/2014/main" id="{8F3294B3-2CBE-1E25-54C4-A64BF54CBB6A}"/>
              </a:ext>
            </a:extLst>
          </p:cNvPr>
          <p:cNvSpPr txBox="1"/>
          <p:nvPr/>
        </p:nvSpPr>
        <p:spPr>
          <a:xfrm>
            <a:off x="8569536" y="6068466"/>
            <a:ext cx="3110441" cy="307777"/>
          </a:xfrm>
          <a:prstGeom prst="rect">
            <a:avLst/>
          </a:prstGeom>
          <a:solidFill>
            <a:schemeClr val="bg2"/>
          </a:solidFill>
        </p:spPr>
        <p:txBody>
          <a:bodyPr wrap="square" rtlCol="0">
            <a:spAutoFit/>
          </a:bodyPr>
          <a:lstStyle/>
          <a:p>
            <a:r>
              <a:rPr lang="en-GB" sz="1400" noProof="0" dirty="0">
                <a:latin typeface="Work Sans" pitchFamily="2" charset="0"/>
              </a:rPr>
              <a:t>Bumb</a:t>
            </a:r>
            <a:r>
              <a:rPr lang="en-GB" sz="1400" dirty="0" err="1">
                <a:latin typeface="Work Sans" pitchFamily="2" charset="0"/>
              </a:rPr>
              <a:t>lebee</a:t>
            </a:r>
            <a:r>
              <a:rPr lang="en-GB" sz="1400" dirty="0">
                <a:latin typeface="Work Sans" pitchFamily="2" charset="0"/>
              </a:rPr>
              <a:t> visiting a long flower.</a:t>
            </a:r>
            <a:endParaRPr lang="en-GB" sz="1400" noProof="0" dirty="0">
              <a:latin typeface="Work Sans" pitchFamily="2" charset="0"/>
            </a:endParaRPr>
          </a:p>
        </p:txBody>
      </p:sp>
      <p:sp>
        <p:nvSpPr>
          <p:cNvPr id="10" name="TextBox 9">
            <a:extLst>
              <a:ext uri="{FF2B5EF4-FFF2-40B4-BE49-F238E27FC236}">
                <a16:creationId xmlns:a16="http://schemas.microsoft.com/office/drawing/2014/main" id="{E73E03B4-AFDC-3670-DF1E-4B9D584C1313}"/>
              </a:ext>
            </a:extLst>
          </p:cNvPr>
          <p:cNvSpPr txBox="1"/>
          <p:nvPr/>
        </p:nvSpPr>
        <p:spPr>
          <a:xfrm>
            <a:off x="396364" y="2660436"/>
            <a:ext cx="4362940" cy="2308324"/>
          </a:xfrm>
          <a:prstGeom prst="rect">
            <a:avLst/>
          </a:prstGeom>
          <a:noFill/>
        </p:spPr>
        <p:txBody>
          <a:bodyPr wrap="square" rtlCol="0">
            <a:spAutoFit/>
          </a:bodyPr>
          <a:lstStyle/>
          <a:p>
            <a:r>
              <a:rPr lang="en-US" sz="2400" dirty="0">
                <a:latin typeface="Work Sans" pitchFamily="2" charset="0"/>
              </a:rPr>
              <a:t>This makes bumblebee pollination even more efficient for plants because it is more likely that pollen gets moved to a matching plant.</a:t>
            </a:r>
          </a:p>
        </p:txBody>
      </p:sp>
    </p:spTree>
    <p:extLst>
      <p:ext uri="{BB962C8B-B14F-4D97-AF65-F5344CB8AC3E}">
        <p14:creationId xmlns:p14="http://schemas.microsoft.com/office/powerpoint/2010/main" val="1064852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163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FE6E-6185-43A8-D7AF-6CE945817E5B}"/>
              </a:ext>
            </a:extLst>
          </p:cNvPr>
          <p:cNvSpPr>
            <a:spLocks noGrp="1"/>
          </p:cNvSpPr>
          <p:nvPr>
            <p:ph type="title"/>
          </p:nvPr>
        </p:nvSpPr>
        <p:spPr/>
        <p:txBody>
          <a:bodyPr/>
          <a:lstStyle/>
          <a:p>
            <a:r>
              <a:rPr lang="en-GB" dirty="0"/>
              <a:t>Learning outcomes</a:t>
            </a:r>
          </a:p>
        </p:txBody>
      </p:sp>
      <p:sp>
        <p:nvSpPr>
          <p:cNvPr id="3" name="Content Placeholder 2">
            <a:extLst>
              <a:ext uri="{FF2B5EF4-FFF2-40B4-BE49-F238E27FC236}">
                <a16:creationId xmlns:a16="http://schemas.microsoft.com/office/drawing/2014/main" id="{2FBF736F-4D76-A157-4A65-7C449C2920DB}"/>
              </a:ext>
            </a:extLst>
          </p:cNvPr>
          <p:cNvSpPr>
            <a:spLocks noGrp="1"/>
          </p:cNvSpPr>
          <p:nvPr>
            <p:ph idx="1"/>
          </p:nvPr>
        </p:nvSpPr>
        <p:spPr>
          <a:xfrm>
            <a:off x="551146" y="1678488"/>
            <a:ext cx="9628440" cy="4498475"/>
          </a:xfrm>
        </p:spPr>
        <p:txBody>
          <a:bodyPr>
            <a:normAutofit/>
          </a:bodyPr>
          <a:lstStyle/>
          <a:p>
            <a:pPr marL="0" indent="0">
              <a:buNone/>
            </a:pPr>
            <a:r>
              <a:rPr lang="en-GB" sz="2800" dirty="0"/>
              <a:t>I can describe pollination.</a:t>
            </a:r>
          </a:p>
          <a:p>
            <a:endParaRPr lang="en-GB" sz="2800" dirty="0"/>
          </a:p>
          <a:p>
            <a:pPr marL="0" indent="0">
              <a:buNone/>
            </a:pPr>
            <a:r>
              <a:rPr lang="en-GB" sz="2800" dirty="0"/>
              <a:t>I can describe some features that make bumblebees effective pollinators.</a:t>
            </a:r>
          </a:p>
        </p:txBody>
      </p:sp>
    </p:spTree>
    <p:extLst>
      <p:ext uri="{BB962C8B-B14F-4D97-AF65-F5344CB8AC3E}">
        <p14:creationId xmlns:p14="http://schemas.microsoft.com/office/powerpoint/2010/main" val="55471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04E2C-1BD4-0F2D-5535-5559FAA25176}"/>
              </a:ext>
            </a:extLst>
          </p:cNvPr>
          <p:cNvSpPr>
            <a:spLocks noGrp="1"/>
          </p:cNvSpPr>
          <p:nvPr>
            <p:ph type="title"/>
          </p:nvPr>
        </p:nvSpPr>
        <p:spPr/>
        <p:txBody>
          <a:bodyPr/>
          <a:lstStyle/>
          <a:p>
            <a:r>
              <a:rPr lang="en-GB" noProof="0" dirty="0"/>
              <a:t>What is a pollinator?</a:t>
            </a:r>
          </a:p>
        </p:txBody>
      </p:sp>
      <p:sp>
        <p:nvSpPr>
          <p:cNvPr id="3" name="Content Placeholder 2">
            <a:extLst>
              <a:ext uri="{FF2B5EF4-FFF2-40B4-BE49-F238E27FC236}">
                <a16:creationId xmlns:a16="http://schemas.microsoft.com/office/drawing/2014/main" id="{B16037E6-BD41-C2A4-15E9-A7E9253D6B2F}"/>
              </a:ext>
            </a:extLst>
          </p:cNvPr>
          <p:cNvSpPr>
            <a:spLocks noGrp="1"/>
          </p:cNvSpPr>
          <p:nvPr>
            <p:ph idx="1"/>
          </p:nvPr>
        </p:nvSpPr>
        <p:spPr>
          <a:xfrm>
            <a:off x="551146" y="1688998"/>
            <a:ext cx="10055894" cy="4498475"/>
          </a:xfrm>
        </p:spPr>
        <p:txBody>
          <a:bodyPr/>
          <a:lstStyle/>
          <a:p>
            <a:pPr marL="0" indent="0">
              <a:buNone/>
            </a:pPr>
            <a:r>
              <a:rPr lang="en-GB" dirty="0"/>
              <a:t>Pollination is when pollen moves from one flower to another. Many plants need to be pollinated before they can make seeds.</a:t>
            </a:r>
          </a:p>
          <a:p>
            <a:pPr marL="0" indent="0">
              <a:buNone/>
            </a:pPr>
            <a:endParaRPr lang="en-GB" noProof="0" dirty="0"/>
          </a:p>
          <a:p>
            <a:pPr marL="0" indent="0">
              <a:buNone/>
            </a:pPr>
            <a:r>
              <a:rPr lang="en-GB" noProof="0" dirty="0"/>
              <a:t>A pollinator is an animal that helps make pollination happen. </a:t>
            </a:r>
          </a:p>
          <a:p>
            <a:pPr marL="0" indent="0">
              <a:buNone/>
            </a:pPr>
            <a:endParaRPr lang="en-GB" dirty="0"/>
          </a:p>
        </p:txBody>
      </p:sp>
      <p:pic>
        <p:nvPicPr>
          <p:cNvPr id="15" name="Picture 14" descr="A close up of a bee&#10;&#10;AI-generated content may be incorrect.">
            <a:extLst>
              <a:ext uri="{FF2B5EF4-FFF2-40B4-BE49-F238E27FC236}">
                <a16:creationId xmlns:a16="http://schemas.microsoft.com/office/drawing/2014/main" id="{23984D11-5E24-E2C9-5F09-A9C76E38DB87}"/>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843752">
            <a:off x="7450076" y="4305417"/>
            <a:ext cx="1083449" cy="706938"/>
          </a:xfrm>
          <a:prstGeom prst="rect">
            <a:avLst/>
          </a:prstGeom>
        </p:spPr>
      </p:pic>
      <p:pic>
        <p:nvPicPr>
          <p:cNvPr id="17" name="Picture 16" descr="A close up of a bee&#10;&#10;AI-generated content may be incorrect.">
            <a:extLst>
              <a:ext uri="{FF2B5EF4-FFF2-40B4-BE49-F238E27FC236}">
                <a16:creationId xmlns:a16="http://schemas.microsoft.com/office/drawing/2014/main" id="{45BA2C71-D132-55E1-D27E-C50B75A904F6}"/>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843752">
            <a:off x="4780028" y="4346596"/>
            <a:ext cx="1083449" cy="706938"/>
          </a:xfrm>
          <a:prstGeom prst="rect">
            <a:avLst/>
          </a:prstGeom>
        </p:spPr>
      </p:pic>
      <p:pic>
        <p:nvPicPr>
          <p:cNvPr id="18" name="Picture 17" descr="A logo of a plant&#10;&#10;AI-generated content may be incorrect.">
            <a:extLst>
              <a:ext uri="{FF2B5EF4-FFF2-40B4-BE49-F238E27FC236}">
                <a16:creationId xmlns:a16="http://schemas.microsoft.com/office/drawing/2014/main" id="{743B4403-7F7D-66B6-0485-385C3B6DEFF4}"/>
              </a:ext>
            </a:extLst>
          </p:cNvPr>
          <p:cNvPicPr>
            <a:picLocks noChangeAspect="1"/>
          </p:cNvPicPr>
          <p:nvPr/>
        </p:nvPicPr>
        <p:blipFill>
          <a:blip r:embed="rId3"/>
          <a:stretch>
            <a:fillRect/>
          </a:stretch>
        </p:blipFill>
        <p:spPr>
          <a:xfrm>
            <a:off x="4885627" y="4658886"/>
            <a:ext cx="704308" cy="1020232"/>
          </a:xfrm>
          <a:prstGeom prst="rect">
            <a:avLst/>
          </a:prstGeom>
        </p:spPr>
      </p:pic>
      <p:pic>
        <p:nvPicPr>
          <p:cNvPr id="19" name="Picture 18" descr="A logo of a plant&#10;&#10;AI-generated content may be incorrect.">
            <a:extLst>
              <a:ext uri="{FF2B5EF4-FFF2-40B4-BE49-F238E27FC236}">
                <a16:creationId xmlns:a16="http://schemas.microsoft.com/office/drawing/2014/main" id="{B872C043-5E3F-A526-303B-40745B7E760A}"/>
              </a:ext>
            </a:extLst>
          </p:cNvPr>
          <p:cNvPicPr>
            <a:picLocks noChangeAspect="1"/>
          </p:cNvPicPr>
          <p:nvPr/>
        </p:nvPicPr>
        <p:blipFill>
          <a:blip r:embed="rId3"/>
          <a:stretch>
            <a:fillRect/>
          </a:stretch>
        </p:blipFill>
        <p:spPr>
          <a:xfrm>
            <a:off x="7639646" y="4658886"/>
            <a:ext cx="704308" cy="1020232"/>
          </a:xfrm>
          <a:prstGeom prst="rect">
            <a:avLst/>
          </a:prstGeom>
        </p:spPr>
      </p:pic>
      <p:pic>
        <p:nvPicPr>
          <p:cNvPr id="20" name="Picture 19" descr="A close up of a bee&#10;&#10;AI-generated content may be incorrect.">
            <a:extLst>
              <a:ext uri="{FF2B5EF4-FFF2-40B4-BE49-F238E27FC236}">
                <a16:creationId xmlns:a16="http://schemas.microsoft.com/office/drawing/2014/main" id="{F2684980-4562-F071-E0C5-FE20C9EC8EF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843752">
            <a:off x="3797596" y="3989768"/>
            <a:ext cx="1083449" cy="706938"/>
          </a:xfrm>
          <a:prstGeom prst="rect">
            <a:avLst/>
          </a:prstGeom>
        </p:spPr>
      </p:pic>
      <p:sp>
        <p:nvSpPr>
          <p:cNvPr id="21" name="Oval 20">
            <a:extLst>
              <a:ext uri="{FF2B5EF4-FFF2-40B4-BE49-F238E27FC236}">
                <a16:creationId xmlns:a16="http://schemas.microsoft.com/office/drawing/2014/main" id="{BDDA46AA-EA38-3EDB-6FB8-DA332C95236B}"/>
              </a:ext>
            </a:extLst>
          </p:cNvPr>
          <p:cNvSpPr/>
          <p:nvPr/>
        </p:nvSpPr>
        <p:spPr>
          <a:xfrm>
            <a:off x="5152364" y="4658886"/>
            <a:ext cx="196589" cy="2076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sp>
        <p:nvSpPr>
          <p:cNvPr id="22" name="Oval 21">
            <a:extLst>
              <a:ext uri="{FF2B5EF4-FFF2-40B4-BE49-F238E27FC236}">
                <a16:creationId xmlns:a16="http://schemas.microsoft.com/office/drawing/2014/main" id="{8B5D8CE9-77D3-E033-5759-3957BF447D9F}"/>
              </a:ext>
            </a:extLst>
          </p:cNvPr>
          <p:cNvSpPr/>
          <p:nvPr/>
        </p:nvSpPr>
        <p:spPr>
          <a:xfrm>
            <a:off x="5292644" y="4701719"/>
            <a:ext cx="196589" cy="2076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sp>
        <p:nvSpPr>
          <p:cNvPr id="23" name="Oval 22">
            <a:extLst>
              <a:ext uri="{FF2B5EF4-FFF2-40B4-BE49-F238E27FC236}">
                <a16:creationId xmlns:a16="http://schemas.microsoft.com/office/drawing/2014/main" id="{CD69CB32-9E9F-B0E1-B4B6-2A5AB2EE8CBF}"/>
              </a:ext>
            </a:extLst>
          </p:cNvPr>
          <p:cNvSpPr/>
          <p:nvPr/>
        </p:nvSpPr>
        <p:spPr>
          <a:xfrm>
            <a:off x="5012184" y="4748783"/>
            <a:ext cx="196589" cy="2076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sp>
        <p:nvSpPr>
          <p:cNvPr id="24" name="Oval 23">
            <a:extLst>
              <a:ext uri="{FF2B5EF4-FFF2-40B4-BE49-F238E27FC236}">
                <a16:creationId xmlns:a16="http://schemas.microsoft.com/office/drawing/2014/main" id="{FF5279CD-62A7-9FC5-3302-B232495AE9EE}"/>
              </a:ext>
            </a:extLst>
          </p:cNvPr>
          <p:cNvSpPr/>
          <p:nvPr/>
        </p:nvSpPr>
        <p:spPr>
          <a:xfrm>
            <a:off x="7757514" y="4701719"/>
            <a:ext cx="196589" cy="2076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71547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0117 -0.00277 L 0.03815 -0.01944 L 0.06211 -0.00023 L 0.07604 0.06343 " pathEditMode="relative" rAng="0" ptsTypes="AAAA">
                                      <p:cBhvr>
                                        <p:cTn id="20" dur="2000" fill="hold"/>
                                        <p:tgtEl>
                                          <p:spTgt spid="20"/>
                                        </p:tgtEl>
                                        <p:attrNameLst>
                                          <p:attrName>ppt_x</p:attrName>
                                          <p:attrName>ppt_y</p:attrName>
                                        </p:attrNameLst>
                                      </p:cBhvr>
                                      <p:rCtr x="3854" y="2477"/>
                                    </p:animMotion>
                                  </p:childTnLst>
                                </p:cTn>
                              </p:par>
                            </p:childTnLst>
                          </p:cTn>
                        </p:par>
                        <p:par>
                          <p:cTn id="21" fill="hold">
                            <p:stCondLst>
                              <p:cond delay="2000"/>
                            </p:stCondLst>
                            <p:childTnLst>
                              <p:par>
                                <p:cTn id="22" presetID="1" presetClass="exit" presetSubtype="0" fill="hold" nodeType="afterEffect">
                                  <p:stCondLst>
                                    <p:cond delay="0"/>
                                  </p:stCondLst>
                                  <p:childTnLst>
                                    <p:set>
                                      <p:cBhvr>
                                        <p:cTn id="23" dur="1" fill="hold">
                                          <p:stCondLst>
                                            <p:cond delay="0"/>
                                          </p:stCondLst>
                                        </p:cTn>
                                        <p:tgtEl>
                                          <p:spTgt spid="20"/>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0" presetClass="path" presetSubtype="0" accel="50000" decel="50000" fill="hold" grpId="0" nodeType="withEffect">
                                  <p:stCondLst>
                                    <p:cond delay="0"/>
                                  </p:stCondLst>
                                  <p:childTnLst>
                                    <p:animMotion origin="layout" path="M 0.00052 0.00232 L 0.03463 -0.03796 L 0.13802 -0.0831 L 0.20651 -0.05463 L 0.22552 -0.00694 " pathEditMode="relative" rAng="0" ptsTypes="AAAAA">
                                      <p:cBhvr>
                                        <p:cTn id="27" dur="2000" fill="hold"/>
                                        <p:tgtEl>
                                          <p:spTgt spid="21"/>
                                        </p:tgtEl>
                                        <p:attrNameLst>
                                          <p:attrName>ppt_x</p:attrName>
                                          <p:attrName>ppt_y</p:attrName>
                                        </p:attrNameLst>
                                      </p:cBhvr>
                                      <p:rCtr x="11250" y="-4282"/>
                                    </p:animMotion>
                                  </p:childTnLst>
                                </p:cTn>
                              </p:par>
                              <p:par>
                                <p:cTn id="28" presetID="0" presetClass="path" presetSubtype="0" accel="50000" decel="50000" fill="hold" grpId="0" nodeType="withEffect">
                                  <p:stCondLst>
                                    <p:cond delay="0"/>
                                  </p:stCondLst>
                                  <p:childTnLst>
                                    <p:animMotion origin="layout" path="M 0.00052 0.00232 L 0.03463 -0.03796 L 0.13802 -0.0831 L 0.20651 -0.05463 L 0.22552 -0.00694 " pathEditMode="relative" rAng="0" ptsTypes="AAAAA">
                                      <p:cBhvr>
                                        <p:cTn id="29" dur="2000" fill="hold"/>
                                        <p:tgtEl>
                                          <p:spTgt spid="22"/>
                                        </p:tgtEl>
                                        <p:attrNameLst>
                                          <p:attrName>ppt_x</p:attrName>
                                          <p:attrName>ppt_y</p:attrName>
                                        </p:attrNameLst>
                                      </p:cBhvr>
                                      <p:rCtr x="11250" y="-4282"/>
                                    </p:animMotion>
                                  </p:childTnLst>
                                </p:cTn>
                              </p:par>
                              <p:par>
                                <p:cTn id="30" presetID="0" presetClass="path" presetSubtype="0" accel="50000" decel="50000" fill="hold" grpId="0" nodeType="withEffect">
                                  <p:stCondLst>
                                    <p:cond delay="0"/>
                                  </p:stCondLst>
                                  <p:childTnLst>
                                    <p:animMotion origin="layout" path="M 0.00052 0.00231 L 0.03464 -0.03797 L 0.13802 -0.0831 L 0.20651 -0.05463 L 0.22552 -0.00695 " pathEditMode="relative" rAng="0" ptsTypes="AAAAA">
                                      <p:cBhvr>
                                        <p:cTn id="31" dur="2000" fill="hold"/>
                                        <p:tgtEl>
                                          <p:spTgt spid="23"/>
                                        </p:tgtEl>
                                        <p:attrNameLst>
                                          <p:attrName>ppt_x</p:attrName>
                                          <p:attrName>ppt_y</p:attrName>
                                        </p:attrNameLst>
                                      </p:cBhvr>
                                      <p:rCtr x="11250" y="-4282"/>
                                    </p:animMotion>
                                  </p:childTnLst>
                                </p:cTn>
                              </p:par>
                              <p:par>
                                <p:cTn id="32" presetID="0" presetClass="path" presetSubtype="0" accel="50000" decel="50000" fill="hold" nodeType="withEffect">
                                  <p:stCondLst>
                                    <p:cond delay="0"/>
                                  </p:stCondLst>
                                  <p:childTnLst>
                                    <p:animMotion origin="layout" path="M -0.00664 0.01273 L -0.00664 0.01296 L 0.02969 -0.02894 L 0.13021 -0.07408 L 0.20443 -0.04445 L 0.22122 0.00231 " pathEditMode="relative" rAng="0" ptsTypes="AAAAAA">
                                      <p:cBhvr>
                                        <p:cTn id="33" dur="2000" fill="hold"/>
                                        <p:tgtEl>
                                          <p:spTgt spid="17"/>
                                        </p:tgtEl>
                                        <p:attrNameLst>
                                          <p:attrName>ppt_x</p:attrName>
                                          <p:attrName>ppt_y</p:attrName>
                                        </p:attrNameLst>
                                      </p:cBhvr>
                                      <p:rCtr x="11393" y="-4329"/>
                                    </p:animMotion>
                                  </p:childTnLst>
                                </p:cTn>
                              </p:par>
                            </p:childTnLst>
                          </p:cTn>
                        </p:par>
                        <p:par>
                          <p:cTn id="34" fill="hold">
                            <p:stCondLst>
                              <p:cond delay="4000"/>
                            </p:stCondLst>
                            <p:childTnLst>
                              <p:par>
                                <p:cTn id="35" presetID="1" presetClass="exit" presetSubtype="0" fill="hold" nodeType="after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par>
                          <p:cTn id="39" fill="hold">
                            <p:stCondLst>
                              <p:cond delay="4000"/>
                            </p:stCondLst>
                            <p:childTnLst>
                              <p:par>
                                <p:cTn id="40" presetID="0" presetClass="path" presetSubtype="0" accel="50000" decel="50000" fill="hold" nodeType="afterEffect">
                                  <p:stCondLst>
                                    <p:cond delay="0"/>
                                  </p:stCondLst>
                                  <p:childTnLst>
                                    <p:animMotion origin="layout" path="M -0.00078 3.33333E-6 L 0.32344 -0.19861 L 0.3832 -0.22223 " pathEditMode="relative" rAng="0" ptsTypes="AAA">
                                      <p:cBhvr>
                                        <p:cTn id="41" dur="2000" fill="hold"/>
                                        <p:tgtEl>
                                          <p:spTgt spid="15"/>
                                        </p:tgtEl>
                                        <p:attrNameLst>
                                          <p:attrName>ppt_x</p:attrName>
                                          <p:attrName>ppt_y</p:attrName>
                                        </p:attrNameLst>
                                      </p:cBhvr>
                                      <p:rCtr x="19193" y="-11111"/>
                                    </p:animMotion>
                                  </p:childTnLst>
                                </p:cTn>
                              </p:par>
                              <p:par>
                                <p:cTn id="42" presetID="1" presetClass="exit" presetSubtype="0" fill="hold" grpId="1" nodeType="withEffect">
                                  <p:stCondLst>
                                    <p:cond delay="0"/>
                                  </p:stCondLst>
                                  <p:childTnLst>
                                    <p:set>
                                      <p:cBhvr>
                                        <p:cTn id="43" dur="1" fill="hold">
                                          <p:stCondLst>
                                            <p:cond delay="0"/>
                                          </p:stCondLst>
                                        </p:cTn>
                                        <p:tgtEl>
                                          <p:spTgt spid="23"/>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par>
                                <p:cTn id="46" presetID="42" presetClass="path" presetSubtype="0" accel="50000" decel="50000" fill="hold" grpId="1" nodeType="withEffect">
                                  <p:stCondLst>
                                    <p:cond delay="0"/>
                                  </p:stCondLst>
                                  <p:childTnLst>
                                    <p:animMotion origin="layout" path="M -8.33333E-7 -4.44444E-6 L 0.38945 -0.22314 " pathEditMode="relative" rAng="0" ptsTypes="AA">
                                      <p:cBhvr>
                                        <p:cTn id="47" dur="2000" fill="hold"/>
                                        <p:tgtEl>
                                          <p:spTgt spid="24"/>
                                        </p:tgtEl>
                                        <p:attrNameLst>
                                          <p:attrName>ppt_x</p:attrName>
                                          <p:attrName>ppt_y</p:attrName>
                                        </p:attrNameLst>
                                      </p:cBhvr>
                                      <p:rCtr x="19466"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1" grpId="0" animBg="1"/>
      <p:bldP spid="22" grpId="0" animBg="1"/>
      <p:bldP spid="23" grpId="0" animBg="1"/>
      <p:bldP spid="23" grpId="1" animBg="1"/>
      <p:bldP spid="24" grpId="0" animBg="1"/>
      <p:bldP spid="2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487E9-DC54-E6DA-3372-6301D2A90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EFA42F-9A33-7669-3495-DD40CC64B855}"/>
              </a:ext>
            </a:extLst>
          </p:cNvPr>
          <p:cNvSpPr>
            <a:spLocks noGrp="1" noRot="1" noMove="1" noResize="1" noEditPoints="1" noAdjustHandles="1" noChangeArrowheads="1" noChangeShapeType="1"/>
          </p:cNvSpPr>
          <p:nvPr>
            <p:ph type="title"/>
          </p:nvPr>
        </p:nvSpPr>
        <p:spPr>
          <a:xfrm>
            <a:off x="551146" y="365126"/>
            <a:ext cx="5084724" cy="1117446"/>
          </a:xfrm>
        </p:spPr>
        <p:txBody>
          <a:bodyPr anchor="ctr">
            <a:normAutofit/>
          </a:bodyPr>
          <a:lstStyle/>
          <a:p>
            <a:r>
              <a:rPr lang="en-GB" noProof="0" dirty="0">
                <a:latin typeface="Work Sans" pitchFamily="2" charset="0"/>
              </a:rPr>
              <a:t>Parts of a flower</a:t>
            </a:r>
          </a:p>
        </p:txBody>
      </p:sp>
      <p:pic>
        <p:nvPicPr>
          <p:cNvPr id="5" name="Content Placeholder 4" descr="A close up of a flower&#10;&#10;AI-generated content may be incorrect.">
            <a:extLst>
              <a:ext uri="{FF2B5EF4-FFF2-40B4-BE49-F238E27FC236}">
                <a16:creationId xmlns:a16="http://schemas.microsoft.com/office/drawing/2014/main" id="{FF5434A8-302C-7B8B-874B-8052B0339C63}"/>
              </a:ext>
            </a:extLst>
          </p:cNvPr>
          <p:cNvPicPr>
            <a:picLocks noGrp="1" noRot="1" noChangeAspect="1" noMove="1" noResize="1" noEditPoints="1" noAdjustHandles="1" noChangeArrowheads="1" noChangeShapeType="1" noCrop="1"/>
          </p:cNvPicPr>
          <p:nvPr>
            <p:ph sz="quarter" idx="4"/>
          </p:nvPr>
        </p:nvPicPr>
        <p:blipFill>
          <a:blip r:embed="rId2" cstate="screen">
            <a:extLst>
              <a:ext uri="{28A0092B-C50C-407E-A947-70E740481C1C}">
                <a14:useLocalDpi xmlns:a14="http://schemas.microsoft.com/office/drawing/2010/main"/>
              </a:ext>
            </a:extLst>
          </a:blip>
          <a:stretch>
            <a:fillRect/>
          </a:stretch>
        </p:blipFill>
        <p:spPr>
          <a:xfrm>
            <a:off x="2696090" y="784521"/>
            <a:ext cx="6852546" cy="5159564"/>
          </a:xfrm>
        </p:spPr>
      </p:pic>
      <p:sp>
        <p:nvSpPr>
          <p:cNvPr id="37" name="TextBox 36">
            <a:extLst>
              <a:ext uri="{FF2B5EF4-FFF2-40B4-BE49-F238E27FC236}">
                <a16:creationId xmlns:a16="http://schemas.microsoft.com/office/drawing/2014/main" id="{25DF0F5D-3603-560E-DBDE-4E79963C04E0}"/>
              </a:ext>
            </a:extLst>
          </p:cNvPr>
          <p:cNvSpPr txBox="1">
            <a:spLocks/>
          </p:cNvSpPr>
          <p:nvPr/>
        </p:nvSpPr>
        <p:spPr>
          <a:xfrm>
            <a:off x="4424447" y="6037756"/>
            <a:ext cx="3278462" cy="400110"/>
          </a:xfrm>
          <a:prstGeom prst="rect">
            <a:avLst/>
          </a:prstGeom>
          <a:solidFill>
            <a:srgbClr val="F9F6F1">
              <a:alpha val="74902"/>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pitchFamily="2" charset="0"/>
                <a:ea typeface="+mn-ea"/>
                <a:cs typeface="+mn-cs"/>
              </a:rPr>
              <a:t>Lily flower cross-section</a:t>
            </a:r>
          </a:p>
        </p:txBody>
      </p:sp>
      <p:sp>
        <p:nvSpPr>
          <p:cNvPr id="57" name="TextBox 56">
            <a:extLst>
              <a:ext uri="{FF2B5EF4-FFF2-40B4-BE49-F238E27FC236}">
                <a16:creationId xmlns:a16="http://schemas.microsoft.com/office/drawing/2014/main" id="{442B99C4-897F-19F3-48B5-44BBADC9195F}"/>
              </a:ext>
            </a:extLst>
          </p:cNvPr>
          <p:cNvSpPr txBox="1"/>
          <p:nvPr/>
        </p:nvSpPr>
        <p:spPr>
          <a:xfrm>
            <a:off x="1933415" y="3374774"/>
            <a:ext cx="814647" cy="400110"/>
          </a:xfrm>
          <a:prstGeom prst="rect">
            <a:avLst/>
          </a:prstGeom>
          <a:solidFill>
            <a:srgbClr val="F9F6F1">
              <a:alpha val="74902"/>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pitchFamily="2" charset="0"/>
                <a:ea typeface="+mn-ea"/>
                <a:cs typeface="+mn-cs"/>
              </a:rPr>
              <a:t>Petal</a:t>
            </a:r>
          </a:p>
        </p:txBody>
      </p:sp>
      <p:sp>
        <p:nvSpPr>
          <p:cNvPr id="58" name="TextBox 57">
            <a:extLst>
              <a:ext uri="{FF2B5EF4-FFF2-40B4-BE49-F238E27FC236}">
                <a16:creationId xmlns:a16="http://schemas.microsoft.com/office/drawing/2014/main" id="{BFED1765-F881-0C0C-8047-FC58DEDEB9B8}"/>
              </a:ext>
            </a:extLst>
          </p:cNvPr>
          <p:cNvSpPr txBox="1"/>
          <p:nvPr/>
        </p:nvSpPr>
        <p:spPr>
          <a:xfrm>
            <a:off x="3406989" y="1955899"/>
            <a:ext cx="1075396" cy="400110"/>
          </a:xfrm>
          <a:prstGeom prst="rect">
            <a:avLst/>
          </a:prstGeom>
          <a:solidFill>
            <a:srgbClr val="F9F6F1">
              <a:alpha val="74902"/>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pitchFamily="2" charset="0"/>
                <a:ea typeface="+mn-ea"/>
                <a:cs typeface="+mn-cs"/>
              </a:rPr>
              <a:t>Anther</a:t>
            </a:r>
          </a:p>
        </p:txBody>
      </p:sp>
      <p:sp>
        <p:nvSpPr>
          <p:cNvPr id="59" name="TextBox 58">
            <a:extLst>
              <a:ext uri="{FF2B5EF4-FFF2-40B4-BE49-F238E27FC236}">
                <a16:creationId xmlns:a16="http://schemas.microsoft.com/office/drawing/2014/main" id="{9AC2AAED-7E94-91B0-8F8B-E63B82A72BF7}"/>
              </a:ext>
            </a:extLst>
          </p:cNvPr>
          <p:cNvSpPr txBox="1"/>
          <p:nvPr/>
        </p:nvSpPr>
        <p:spPr>
          <a:xfrm>
            <a:off x="6989444" y="940612"/>
            <a:ext cx="1051891" cy="400110"/>
          </a:xfrm>
          <a:prstGeom prst="rect">
            <a:avLst/>
          </a:prstGeom>
          <a:solidFill>
            <a:srgbClr val="F9F6F1">
              <a:alpha val="74902"/>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pitchFamily="2" charset="0"/>
                <a:ea typeface="+mn-ea"/>
                <a:cs typeface="+mn-cs"/>
              </a:rPr>
              <a:t>Stigma</a:t>
            </a:r>
          </a:p>
        </p:txBody>
      </p:sp>
      <p:sp>
        <p:nvSpPr>
          <p:cNvPr id="60" name="TextBox 59">
            <a:extLst>
              <a:ext uri="{FF2B5EF4-FFF2-40B4-BE49-F238E27FC236}">
                <a16:creationId xmlns:a16="http://schemas.microsoft.com/office/drawing/2014/main" id="{4AC3E68C-C5AE-C50A-5606-36658935E8F0}"/>
              </a:ext>
            </a:extLst>
          </p:cNvPr>
          <p:cNvSpPr txBox="1"/>
          <p:nvPr/>
        </p:nvSpPr>
        <p:spPr>
          <a:xfrm>
            <a:off x="7028109" y="5156578"/>
            <a:ext cx="889987" cy="400110"/>
          </a:xfrm>
          <a:prstGeom prst="rect">
            <a:avLst/>
          </a:prstGeom>
          <a:solidFill>
            <a:srgbClr val="F9F6F1">
              <a:alpha val="74902"/>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pitchFamily="2" charset="0"/>
                <a:ea typeface="+mn-ea"/>
                <a:cs typeface="+mn-cs"/>
              </a:rPr>
              <a:t>Ovary</a:t>
            </a:r>
          </a:p>
        </p:txBody>
      </p:sp>
      <p:sp>
        <p:nvSpPr>
          <p:cNvPr id="61" name="TextBox 60">
            <a:extLst>
              <a:ext uri="{FF2B5EF4-FFF2-40B4-BE49-F238E27FC236}">
                <a16:creationId xmlns:a16="http://schemas.microsoft.com/office/drawing/2014/main" id="{74074229-DED3-CD8E-A19F-696936E6ABF8}"/>
              </a:ext>
            </a:extLst>
          </p:cNvPr>
          <p:cNvSpPr txBox="1"/>
          <p:nvPr/>
        </p:nvSpPr>
        <p:spPr>
          <a:xfrm>
            <a:off x="4121095" y="2767781"/>
            <a:ext cx="1290738" cy="400110"/>
          </a:xfrm>
          <a:prstGeom prst="rect">
            <a:avLst/>
          </a:prstGeom>
          <a:solidFill>
            <a:srgbClr val="F9F6F1">
              <a:alpha val="74902"/>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pitchFamily="2" charset="0"/>
                <a:ea typeface="+mn-ea"/>
                <a:cs typeface="+mn-cs"/>
              </a:rPr>
              <a:t>Filament</a:t>
            </a:r>
          </a:p>
        </p:txBody>
      </p:sp>
      <p:sp>
        <p:nvSpPr>
          <p:cNvPr id="62" name="TextBox 61">
            <a:extLst>
              <a:ext uri="{FF2B5EF4-FFF2-40B4-BE49-F238E27FC236}">
                <a16:creationId xmlns:a16="http://schemas.microsoft.com/office/drawing/2014/main" id="{1E1E40D9-04E5-B5DE-1700-1D24003ADE16}"/>
              </a:ext>
            </a:extLst>
          </p:cNvPr>
          <p:cNvSpPr txBox="1"/>
          <p:nvPr/>
        </p:nvSpPr>
        <p:spPr>
          <a:xfrm>
            <a:off x="7702909" y="2429227"/>
            <a:ext cx="816249" cy="400110"/>
          </a:xfrm>
          <a:prstGeom prst="rect">
            <a:avLst/>
          </a:prstGeom>
          <a:solidFill>
            <a:srgbClr val="F9F6F1">
              <a:alpha val="74902"/>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pitchFamily="2" charset="0"/>
                <a:ea typeface="+mn-ea"/>
                <a:cs typeface="+mn-cs"/>
              </a:rPr>
              <a:t>Style</a:t>
            </a:r>
          </a:p>
        </p:txBody>
      </p:sp>
      <p:cxnSp>
        <p:nvCxnSpPr>
          <p:cNvPr id="64" name="Straight Arrow Connector 63">
            <a:extLst>
              <a:ext uri="{FF2B5EF4-FFF2-40B4-BE49-F238E27FC236}">
                <a16:creationId xmlns:a16="http://schemas.microsoft.com/office/drawing/2014/main" id="{EBC2AABA-7821-974C-0912-ABC349AD05A7}"/>
              </a:ext>
            </a:extLst>
          </p:cNvPr>
          <p:cNvCxnSpPr>
            <a:cxnSpLocks/>
          </p:cNvCxnSpPr>
          <p:nvPr/>
        </p:nvCxnSpPr>
        <p:spPr>
          <a:xfrm>
            <a:off x="2549906" y="3713328"/>
            <a:ext cx="702430" cy="334296"/>
          </a:xfrm>
          <a:prstGeom prst="straightConnector1">
            <a:avLst/>
          </a:prstGeom>
          <a:ln w="76200">
            <a:solidFill>
              <a:srgbClr val="337796"/>
            </a:solidFill>
            <a:tailEnd type="triangle"/>
          </a:ln>
          <a:effectLst>
            <a:outerShdw blurRad="38100" sx="104000" sy="104000" algn="ctr" rotWithShape="0">
              <a:srgbClr val="F9F6F1">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2C1AFDA-9296-91D8-555A-476A9A651707}"/>
              </a:ext>
            </a:extLst>
          </p:cNvPr>
          <p:cNvCxnSpPr>
            <a:cxnSpLocks/>
            <a:stCxn id="61" idx="3"/>
          </p:cNvCxnSpPr>
          <p:nvPr/>
        </p:nvCxnSpPr>
        <p:spPr>
          <a:xfrm flipV="1">
            <a:off x="5411833" y="2628062"/>
            <a:ext cx="315056" cy="339774"/>
          </a:xfrm>
          <a:prstGeom prst="straightConnector1">
            <a:avLst/>
          </a:prstGeom>
          <a:ln w="76200">
            <a:solidFill>
              <a:srgbClr val="337796"/>
            </a:solidFill>
            <a:tailEnd type="triangle"/>
          </a:ln>
          <a:effectLst>
            <a:outerShdw blurRad="38100" sx="104000" sy="104000" algn="ctr" rotWithShape="0">
              <a:srgbClr val="F9F6F1">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1C8DCDF-BBE5-678E-38C1-14D3C200BFB0}"/>
              </a:ext>
            </a:extLst>
          </p:cNvPr>
          <p:cNvCxnSpPr>
            <a:cxnSpLocks/>
          </p:cNvCxnSpPr>
          <p:nvPr/>
        </p:nvCxnSpPr>
        <p:spPr>
          <a:xfrm flipV="1">
            <a:off x="4436466" y="2023576"/>
            <a:ext cx="732539" cy="101600"/>
          </a:xfrm>
          <a:prstGeom prst="straightConnector1">
            <a:avLst/>
          </a:prstGeom>
          <a:ln w="76200">
            <a:solidFill>
              <a:srgbClr val="337796"/>
            </a:solidFill>
            <a:tailEnd type="triangle"/>
          </a:ln>
          <a:effectLst>
            <a:outerShdw blurRad="38100" sx="104000" sy="104000" algn="ctr" rotWithShape="0">
              <a:srgbClr val="F9F6F1">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F1C1643-FD28-DC05-95C3-41FF86C86261}"/>
              </a:ext>
            </a:extLst>
          </p:cNvPr>
          <p:cNvCxnSpPr>
            <a:cxnSpLocks/>
          </p:cNvCxnSpPr>
          <p:nvPr/>
        </p:nvCxnSpPr>
        <p:spPr>
          <a:xfrm flipH="1">
            <a:off x="5948218" y="1109889"/>
            <a:ext cx="981467" cy="0"/>
          </a:xfrm>
          <a:prstGeom prst="straightConnector1">
            <a:avLst/>
          </a:prstGeom>
          <a:ln w="76200">
            <a:solidFill>
              <a:srgbClr val="337796"/>
            </a:solidFill>
            <a:tailEnd type="triangle"/>
          </a:ln>
          <a:effectLst>
            <a:outerShdw blurRad="38100" sx="104000" sy="104000" algn="ctr" rotWithShape="0">
              <a:srgbClr val="F9F6F1">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6A30EB05-60C4-732B-34CA-9742CBC82862}"/>
              </a:ext>
            </a:extLst>
          </p:cNvPr>
          <p:cNvCxnSpPr>
            <a:cxnSpLocks/>
          </p:cNvCxnSpPr>
          <p:nvPr/>
        </p:nvCxnSpPr>
        <p:spPr>
          <a:xfrm flipH="1">
            <a:off x="6022949" y="2612815"/>
            <a:ext cx="1639275" cy="30494"/>
          </a:xfrm>
          <a:prstGeom prst="straightConnector1">
            <a:avLst/>
          </a:prstGeom>
          <a:ln w="76200">
            <a:solidFill>
              <a:srgbClr val="337796"/>
            </a:solidFill>
            <a:tailEnd type="triangle"/>
          </a:ln>
          <a:effectLst>
            <a:outerShdw blurRad="25400" sx="102000" sy="102000" algn="ctr" rotWithShape="0">
              <a:srgbClr val="F9F6F1">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CC6D5BA-42F3-B68D-DF09-AA821A00ACBA}"/>
              </a:ext>
            </a:extLst>
          </p:cNvPr>
          <p:cNvCxnSpPr>
            <a:cxnSpLocks/>
            <a:stCxn id="60" idx="1"/>
          </p:cNvCxnSpPr>
          <p:nvPr/>
        </p:nvCxnSpPr>
        <p:spPr>
          <a:xfrm flipH="1" flipV="1">
            <a:off x="6122363" y="5325855"/>
            <a:ext cx="905746" cy="30778"/>
          </a:xfrm>
          <a:prstGeom prst="straightConnector1">
            <a:avLst/>
          </a:prstGeom>
          <a:ln w="76200">
            <a:solidFill>
              <a:srgbClr val="337796"/>
            </a:solidFill>
            <a:tailEnd type="triangle"/>
          </a:ln>
          <a:effectLst>
            <a:outerShdw blurRad="25400" sx="102000" sy="102000" algn="ctr" rotWithShape="0">
              <a:srgbClr val="F9F6F1">
                <a:alpha val="40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76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5E0B2-6824-E1DA-2FF7-2A5AD2B514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155C60-E79A-A977-06BB-9C1FC166EF90}"/>
              </a:ext>
            </a:extLst>
          </p:cNvPr>
          <p:cNvSpPr>
            <a:spLocks noGrp="1"/>
          </p:cNvSpPr>
          <p:nvPr>
            <p:ph type="title"/>
          </p:nvPr>
        </p:nvSpPr>
        <p:spPr>
          <a:xfrm>
            <a:off x="551146" y="365126"/>
            <a:ext cx="5084724" cy="1117446"/>
          </a:xfrm>
        </p:spPr>
        <p:txBody>
          <a:bodyPr anchor="ctr">
            <a:normAutofit/>
          </a:bodyPr>
          <a:lstStyle/>
          <a:p>
            <a:r>
              <a:rPr lang="en-GB" noProof="0" dirty="0">
                <a:latin typeface="Work Sans" pitchFamily="2" charset="0"/>
              </a:rPr>
              <a:t>Close-ups</a:t>
            </a:r>
          </a:p>
        </p:txBody>
      </p:sp>
      <p:pic>
        <p:nvPicPr>
          <p:cNvPr id="5" name="Content Placeholder 4" descr="A close up of a flower&#10;&#10;AI-generated content may be incorrect.">
            <a:extLst>
              <a:ext uri="{FF2B5EF4-FFF2-40B4-BE49-F238E27FC236}">
                <a16:creationId xmlns:a16="http://schemas.microsoft.com/office/drawing/2014/main" id="{A5E35D86-4B15-10D7-6A34-3ABC5E4104A9}"/>
              </a:ext>
            </a:extLst>
          </p:cNvPr>
          <p:cNvPicPr>
            <a:picLocks noGrp="1" noChangeAspect="1"/>
          </p:cNvPicPr>
          <p:nvPr>
            <p:ph sz="quarter" idx="4"/>
          </p:nvPr>
        </p:nvPicPr>
        <p:blipFill>
          <a:blip r:embed="rId2" cstate="screen">
            <a:extLst>
              <a:ext uri="{28A0092B-C50C-407E-A947-70E740481C1C}">
                <a14:useLocalDpi xmlns:a14="http://schemas.microsoft.com/office/drawing/2010/main"/>
              </a:ext>
            </a:extLst>
          </a:blip>
          <a:stretch>
            <a:fillRect/>
          </a:stretch>
        </p:blipFill>
        <p:spPr>
          <a:xfrm>
            <a:off x="2696090" y="784521"/>
            <a:ext cx="6852546" cy="5159564"/>
          </a:xfrm>
        </p:spPr>
      </p:pic>
      <p:pic>
        <p:nvPicPr>
          <p:cNvPr id="6" name="Content Placeholder 4">
            <a:extLst>
              <a:ext uri="{FF2B5EF4-FFF2-40B4-BE49-F238E27FC236}">
                <a16:creationId xmlns:a16="http://schemas.microsoft.com/office/drawing/2014/main" id="{6612588D-03A8-0450-CAFF-B81EC1033D18}"/>
              </a:ext>
            </a:extLst>
          </p:cNvPr>
          <p:cNvPicPr>
            <a:picLocks noChangeAspect="1"/>
          </p:cNvPicPr>
          <p:nvPr/>
        </p:nvPicPr>
        <p:blipFill>
          <a:blip r:embed="rId3" cstate="screen">
            <a:extLst>
              <a:ext uri="{28A0092B-C50C-407E-A947-70E740481C1C}">
                <a14:useLocalDpi xmlns:a14="http://schemas.microsoft.com/office/drawing/2010/main"/>
              </a:ext>
            </a:extLst>
          </a:blip>
          <a:srcRect l="21250" t="1050" r="24157" b="44706"/>
          <a:stretch/>
        </p:blipFill>
        <p:spPr>
          <a:xfrm>
            <a:off x="169049" y="1581855"/>
            <a:ext cx="2520494" cy="3326174"/>
          </a:xfrm>
          <a:prstGeom prst="ellipse">
            <a:avLst/>
          </a:prstGeom>
          <a:ln w="63500" cap="rnd">
            <a:solidFill>
              <a:schemeClr val="tx2"/>
            </a:solidFill>
          </a:ln>
          <a:effectLst/>
          <a:scene3d>
            <a:camera prst="orthographicFront"/>
            <a:lightRig rig="contrasting" dir="t">
              <a:rot lat="0" lon="0" rev="3000000"/>
            </a:lightRig>
          </a:scene3d>
          <a:sp3d contourW="7620">
            <a:bevelT w="95250" h="31750"/>
            <a:contourClr>
              <a:srgbClr val="333333"/>
            </a:contourClr>
          </a:sp3d>
        </p:spPr>
      </p:pic>
      <p:cxnSp>
        <p:nvCxnSpPr>
          <p:cNvPr id="9" name="Straight Arrow Connector 8">
            <a:extLst>
              <a:ext uri="{FF2B5EF4-FFF2-40B4-BE49-F238E27FC236}">
                <a16:creationId xmlns:a16="http://schemas.microsoft.com/office/drawing/2014/main" id="{B3FF2511-EE17-2D28-D6A3-76A4C0811BA7}"/>
              </a:ext>
            </a:extLst>
          </p:cNvPr>
          <p:cNvCxnSpPr>
            <a:cxnSpLocks/>
          </p:cNvCxnSpPr>
          <p:nvPr/>
        </p:nvCxnSpPr>
        <p:spPr>
          <a:xfrm flipH="1">
            <a:off x="1246312" y="3190827"/>
            <a:ext cx="815725" cy="402895"/>
          </a:xfrm>
          <a:prstGeom prst="straightConnector1">
            <a:avLst/>
          </a:prstGeom>
          <a:ln w="76200">
            <a:solidFill>
              <a:srgbClr val="337796"/>
            </a:solidFill>
            <a:tailEnd type="triangle"/>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E6FB35C-0EA0-C053-6C16-729A931A685E}"/>
              </a:ext>
            </a:extLst>
          </p:cNvPr>
          <p:cNvSpPr txBox="1"/>
          <p:nvPr/>
        </p:nvSpPr>
        <p:spPr>
          <a:xfrm>
            <a:off x="1751032" y="2817347"/>
            <a:ext cx="861133" cy="338554"/>
          </a:xfrm>
          <a:prstGeom prst="rect">
            <a:avLst/>
          </a:prstGeom>
          <a:solidFill>
            <a:srgbClr val="F9F6F1">
              <a:alpha val="74902"/>
            </a:srgbClr>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32F1D"/>
                </a:solidFill>
                <a:effectLst/>
                <a:uLnTx/>
                <a:uFillTx/>
                <a:latin typeface="Work Sans" pitchFamily="2" charset="0"/>
                <a:ea typeface="+mn-ea"/>
                <a:cs typeface="+mn-cs"/>
              </a:rPr>
              <a:t>Ovules</a:t>
            </a:r>
          </a:p>
        </p:txBody>
      </p:sp>
      <p:cxnSp>
        <p:nvCxnSpPr>
          <p:cNvPr id="24" name="Straight Connector 23">
            <a:extLst>
              <a:ext uri="{FF2B5EF4-FFF2-40B4-BE49-F238E27FC236}">
                <a16:creationId xmlns:a16="http://schemas.microsoft.com/office/drawing/2014/main" id="{F9A7E66D-22BF-D819-9E55-108BF648AF04}"/>
              </a:ext>
            </a:extLst>
          </p:cNvPr>
          <p:cNvCxnSpPr>
            <a:cxnSpLocks/>
            <a:stCxn id="6" idx="7"/>
          </p:cNvCxnSpPr>
          <p:nvPr/>
        </p:nvCxnSpPr>
        <p:spPr>
          <a:xfrm>
            <a:off x="2320425" y="2068962"/>
            <a:ext cx="3655807" cy="2839067"/>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5AC8F14-F7AB-28BB-0859-124582715B45}"/>
              </a:ext>
            </a:extLst>
          </p:cNvPr>
          <p:cNvCxnSpPr>
            <a:cxnSpLocks/>
            <a:stCxn id="6" idx="4"/>
          </p:cNvCxnSpPr>
          <p:nvPr/>
        </p:nvCxnSpPr>
        <p:spPr>
          <a:xfrm>
            <a:off x="1429296" y="4908029"/>
            <a:ext cx="4546936"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A yellow object with black background&#10;&#10;AI-generated content may be incorrect.">
            <a:extLst>
              <a:ext uri="{FF2B5EF4-FFF2-40B4-BE49-F238E27FC236}">
                <a16:creationId xmlns:a16="http://schemas.microsoft.com/office/drawing/2014/main" id="{2AD5B67E-1DAE-00CA-A998-129F979A58E1}"/>
              </a:ext>
            </a:extLst>
          </p:cNvPr>
          <p:cNvPicPr>
            <a:picLocks noChangeAspect="1"/>
          </p:cNvPicPr>
          <p:nvPr/>
        </p:nvPicPr>
        <p:blipFill>
          <a:blip r:embed="rId4" cstate="screen">
            <a:extLst>
              <a:ext uri="{28A0092B-C50C-407E-A947-70E740481C1C}">
                <a14:useLocalDpi xmlns:a14="http://schemas.microsoft.com/office/drawing/2010/main"/>
              </a:ext>
            </a:extLst>
          </a:blip>
          <a:srcRect l="24650" t="31053" r="40972" b="40811"/>
          <a:stretch/>
        </p:blipFill>
        <p:spPr>
          <a:xfrm>
            <a:off x="9560459" y="3364303"/>
            <a:ext cx="2198946" cy="239015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cxnSp>
        <p:nvCxnSpPr>
          <p:cNvPr id="21" name="Straight Arrow Connector 20">
            <a:extLst>
              <a:ext uri="{FF2B5EF4-FFF2-40B4-BE49-F238E27FC236}">
                <a16:creationId xmlns:a16="http://schemas.microsoft.com/office/drawing/2014/main" id="{EAF28B30-A1EE-3890-AC51-EED85DE4C2DD}"/>
              </a:ext>
            </a:extLst>
          </p:cNvPr>
          <p:cNvCxnSpPr>
            <a:cxnSpLocks/>
          </p:cNvCxnSpPr>
          <p:nvPr/>
        </p:nvCxnSpPr>
        <p:spPr>
          <a:xfrm>
            <a:off x="10656335" y="4045339"/>
            <a:ext cx="0" cy="652053"/>
          </a:xfrm>
          <a:prstGeom prst="straightConnector1">
            <a:avLst/>
          </a:prstGeom>
          <a:ln w="76200">
            <a:solidFill>
              <a:srgbClr val="337796"/>
            </a:solidFill>
            <a:tailEnd type="triangle"/>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4F429F3-091D-0A09-FC78-284C9C60789F}"/>
              </a:ext>
            </a:extLst>
          </p:cNvPr>
          <p:cNvSpPr txBox="1"/>
          <p:nvPr/>
        </p:nvSpPr>
        <p:spPr>
          <a:xfrm>
            <a:off x="9924301" y="3706785"/>
            <a:ext cx="1464068" cy="338554"/>
          </a:xfrm>
          <a:prstGeom prst="rect">
            <a:avLst/>
          </a:prstGeom>
          <a:solidFill>
            <a:srgbClr val="F9F6F1">
              <a:alpha val="74902"/>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32F1D"/>
                </a:solidFill>
                <a:effectLst/>
                <a:uLnTx/>
                <a:uFillTx/>
                <a:latin typeface="Work Sans" pitchFamily="2" charset="0"/>
                <a:ea typeface="+mn-ea"/>
                <a:cs typeface="+mn-cs"/>
              </a:rPr>
              <a:t>Pollen grains</a:t>
            </a:r>
          </a:p>
        </p:txBody>
      </p:sp>
      <p:cxnSp>
        <p:nvCxnSpPr>
          <p:cNvPr id="28" name="Straight Connector 27">
            <a:extLst>
              <a:ext uri="{FF2B5EF4-FFF2-40B4-BE49-F238E27FC236}">
                <a16:creationId xmlns:a16="http://schemas.microsoft.com/office/drawing/2014/main" id="{3FF0FE3F-7455-B67A-3DD0-ACEEF068BD9E}"/>
              </a:ext>
            </a:extLst>
          </p:cNvPr>
          <p:cNvCxnSpPr>
            <a:cxnSpLocks/>
            <a:stCxn id="20" idx="0"/>
          </p:cNvCxnSpPr>
          <p:nvPr/>
        </p:nvCxnSpPr>
        <p:spPr>
          <a:xfrm flipH="1" flipV="1">
            <a:off x="6493008" y="1790380"/>
            <a:ext cx="4166924" cy="1573923"/>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E09D741-A426-B144-602B-F6C3925BC698}"/>
              </a:ext>
            </a:extLst>
          </p:cNvPr>
          <p:cNvCxnSpPr>
            <a:cxnSpLocks/>
            <a:stCxn id="20" idx="3"/>
          </p:cNvCxnSpPr>
          <p:nvPr/>
        </p:nvCxnSpPr>
        <p:spPr>
          <a:xfrm flipH="1" flipV="1">
            <a:off x="6493008" y="1790380"/>
            <a:ext cx="3389479" cy="3614048"/>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AFBBCD30-165E-E4C6-B567-51B50E559BD6}"/>
              </a:ext>
            </a:extLst>
          </p:cNvPr>
          <p:cNvSpPr txBox="1"/>
          <p:nvPr/>
        </p:nvSpPr>
        <p:spPr>
          <a:xfrm>
            <a:off x="4992749" y="5944085"/>
            <a:ext cx="2719014" cy="338554"/>
          </a:xfrm>
          <a:prstGeom prst="rect">
            <a:avLst/>
          </a:prstGeom>
          <a:solidFill>
            <a:srgbClr val="F9F6F1">
              <a:alpha val="74902"/>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32F1D"/>
                </a:solidFill>
                <a:effectLst/>
                <a:uLnTx/>
                <a:uFillTx/>
                <a:latin typeface="Work Sans" pitchFamily="2" charset="0"/>
                <a:ea typeface="+mn-ea"/>
                <a:cs typeface="+mn-cs"/>
              </a:rPr>
              <a:t>Lilly flower cross-section</a:t>
            </a:r>
          </a:p>
        </p:txBody>
      </p:sp>
      <p:grpSp>
        <p:nvGrpSpPr>
          <p:cNvPr id="46" name="Group 45">
            <a:extLst>
              <a:ext uri="{FF2B5EF4-FFF2-40B4-BE49-F238E27FC236}">
                <a16:creationId xmlns:a16="http://schemas.microsoft.com/office/drawing/2014/main" id="{D5CBCB75-DDB6-E361-DAFF-920047F4C589}"/>
              </a:ext>
            </a:extLst>
          </p:cNvPr>
          <p:cNvGrpSpPr/>
          <p:nvPr/>
        </p:nvGrpSpPr>
        <p:grpSpPr>
          <a:xfrm>
            <a:off x="5894258" y="209919"/>
            <a:ext cx="4910820" cy="2511276"/>
            <a:chOff x="4771854" y="-73165"/>
            <a:chExt cx="4710750" cy="2511276"/>
          </a:xfrm>
        </p:grpSpPr>
        <p:pic>
          <p:nvPicPr>
            <p:cNvPr id="47" name="Picture 46">
              <a:extLst>
                <a:ext uri="{FF2B5EF4-FFF2-40B4-BE49-F238E27FC236}">
                  <a16:creationId xmlns:a16="http://schemas.microsoft.com/office/drawing/2014/main" id="{8D0EC010-BCF5-18C8-A221-C831908088B6}"/>
                </a:ext>
              </a:extLst>
            </p:cNvPr>
            <p:cNvPicPr>
              <a:picLocks noChangeAspect="1"/>
            </p:cNvPicPr>
            <p:nvPr/>
          </p:nvPicPr>
          <p:blipFill>
            <a:blip r:embed="rId5" cstate="screen">
              <a:extLst>
                <a:ext uri="{28A0092B-C50C-407E-A947-70E740481C1C}">
                  <a14:useLocalDpi xmlns:a14="http://schemas.microsoft.com/office/drawing/2010/main"/>
                </a:ext>
              </a:extLst>
            </a:blip>
            <a:srcRect l="4364" t="291" r="8348" b="28269"/>
            <a:stretch>
              <a:fillRect/>
            </a:stretch>
          </p:blipFill>
          <p:spPr>
            <a:xfrm>
              <a:off x="7283658" y="-73165"/>
              <a:ext cx="2198946" cy="251127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49" name="TextBox 48">
              <a:extLst>
                <a:ext uri="{FF2B5EF4-FFF2-40B4-BE49-F238E27FC236}">
                  <a16:creationId xmlns:a16="http://schemas.microsoft.com/office/drawing/2014/main" id="{441CB9D1-3F72-F050-4D16-68B7234BF050}"/>
                </a:ext>
              </a:extLst>
            </p:cNvPr>
            <p:cNvSpPr txBox="1"/>
            <p:nvPr/>
          </p:nvSpPr>
          <p:spPr>
            <a:xfrm>
              <a:off x="7444393" y="605202"/>
              <a:ext cx="1830566" cy="307777"/>
            </a:xfrm>
            <a:prstGeom prst="rect">
              <a:avLst/>
            </a:prstGeom>
            <a:solidFill>
              <a:srgbClr val="F9F6F1">
                <a:alpha val="74902"/>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32F1D"/>
                  </a:solidFill>
                  <a:effectLst/>
                  <a:uLnTx/>
                  <a:uFillTx/>
                  <a:latin typeface="Work Sans" pitchFamily="2" charset="0"/>
                  <a:ea typeface="+mn-ea"/>
                  <a:cs typeface="+mn-cs"/>
                </a:rPr>
                <a:t>Stigma with pollen</a:t>
              </a:r>
            </a:p>
          </p:txBody>
        </p:sp>
        <p:cxnSp>
          <p:nvCxnSpPr>
            <p:cNvPr id="50" name="Straight Connector 49">
              <a:extLst>
                <a:ext uri="{FF2B5EF4-FFF2-40B4-BE49-F238E27FC236}">
                  <a16:creationId xmlns:a16="http://schemas.microsoft.com/office/drawing/2014/main" id="{48983929-E1B1-9CF4-8BF0-69784652A069}"/>
                </a:ext>
              </a:extLst>
            </p:cNvPr>
            <p:cNvCxnSpPr>
              <a:cxnSpLocks/>
              <a:stCxn id="47" idx="0"/>
            </p:cNvCxnSpPr>
            <p:nvPr/>
          </p:nvCxnSpPr>
          <p:spPr>
            <a:xfrm flipH="1">
              <a:off x="4771854" y="-73165"/>
              <a:ext cx="3611278" cy="863345"/>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07F568F8-C597-FEC6-4EA2-D7F270933399}"/>
                </a:ext>
              </a:extLst>
            </p:cNvPr>
            <p:cNvCxnSpPr>
              <a:cxnSpLocks/>
              <a:stCxn id="47" idx="3"/>
            </p:cNvCxnSpPr>
            <p:nvPr/>
          </p:nvCxnSpPr>
          <p:spPr>
            <a:xfrm flipH="1" flipV="1">
              <a:off x="4771854" y="790181"/>
              <a:ext cx="2833832" cy="1280162"/>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grpSp>
      <p:sp>
        <p:nvSpPr>
          <p:cNvPr id="4" name="TextBox 3">
            <a:extLst>
              <a:ext uri="{FF2B5EF4-FFF2-40B4-BE49-F238E27FC236}">
                <a16:creationId xmlns:a16="http://schemas.microsoft.com/office/drawing/2014/main" id="{FA8FBC31-EDF4-1FD0-655E-3D051FB2B624}"/>
              </a:ext>
            </a:extLst>
          </p:cNvPr>
          <p:cNvSpPr txBox="1"/>
          <p:nvPr/>
        </p:nvSpPr>
        <p:spPr>
          <a:xfrm>
            <a:off x="528948" y="2145486"/>
            <a:ext cx="1779654" cy="338554"/>
          </a:xfrm>
          <a:prstGeom prst="rect">
            <a:avLst/>
          </a:prstGeom>
          <a:solidFill>
            <a:srgbClr val="F9F6F1">
              <a:alpha val="74902"/>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32F1D"/>
                </a:solidFill>
                <a:effectLst/>
                <a:uLnTx/>
                <a:uFillTx/>
                <a:latin typeface="Work Sans" pitchFamily="2" charset="0"/>
                <a:ea typeface="+mn-ea"/>
                <a:cs typeface="+mn-cs"/>
              </a:rPr>
              <a:t>Inside the ovary</a:t>
            </a:r>
          </a:p>
        </p:txBody>
      </p:sp>
    </p:spTree>
    <p:extLst>
      <p:ext uri="{BB962C8B-B14F-4D97-AF65-F5344CB8AC3E}">
        <p14:creationId xmlns:p14="http://schemas.microsoft.com/office/powerpoint/2010/main" val="198762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FB35E-5528-2C25-5852-1B0D966924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F4E1C-A86E-9FA2-D836-3083D6EFCB32}"/>
              </a:ext>
            </a:extLst>
          </p:cNvPr>
          <p:cNvSpPr>
            <a:spLocks noGrp="1"/>
          </p:cNvSpPr>
          <p:nvPr>
            <p:ph type="title"/>
          </p:nvPr>
        </p:nvSpPr>
        <p:spPr>
          <a:xfrm>
            <a:off x="551145" y="365126"/>
            <a:ext cx="5544855" cy="1117446"/>
          </a:xfrm>
        </p:spPr>
        <p:txBody>
          <a:bodyPr anchor="ctr">
            <a:normAutofit/>
          </a:bodyPr>
          <a:lstStyle/>
          <a:p>
            <a:r>
              <a:rPr lang="en-GB" dirty="0">
                <a:latin typeface="Work Sans" pitchFamily="2" charset="0"/>
              </a:rPr>
              <a:t>Pollination in detail</a:t>
            </a:r>
            <a:endParaRPr lang="en-GB" noProof="0" dirty="0">
              <a:latin typeface="Work Sans" pitchFamily="2" charset="0"/>
            </a:endParaRPr>
          </a:p>
        </p:txBody>
      </p:sp>
      <p:sp>
        <p:nvSpPr>
          <p:cNvPr id="10" name="Content Placeholder 2">
            <a:extLst>
              <a:ext uri="{FF2B5EF4-FFF2-40B4-BE49-F238E27FC236}">
                <a16:creationId xmlns:a16="http://schemas.microsoft.com/office/drawing/2014/main" id="{949007D8-FEFA-FA0E-4880-23343EF79D88}"/>
              </a:ext>
            </a:extLst>
          </p:cNvPr>
          <p:cNvSpPr>
            <a:spLocks noGrp="1"/>
          </p:cNvSpPr>
          <p:nvPr>
            <p:ph idx="1"/>
          </p:nvPr>
        </p:nvSpPr>
        <p:spPr>
          <a:xfrm>
            <a:off x="551145" y="1295906"/>
            <a:ext cx="5544855" cy="4881057"/>
          </a:xfrm>
        </p:spPr>
        <p:txBody>
          <a:bodyPr vert="horz" lIns="91440" tIns="45720" rIns="91440" bIns="45720" rtlCol="0" anchor="t">
            <a:normAutofit/>
          </a:bodyPr>
          <a:lstStyle/>
          <a:p>
            <a:pPr marL="0" indent="0">
              <a:spcBef>
                <a:spcPts val="1800"/>
              </a:spcBef>
              <a:buNone/>
            </a:pPr>
            <a:r>
              <a:rPr lang="en-GB" sz="2000" dirty="0">
                <a:latin typeface="Work Sans" pitchFamily="2" charset="0"/>
              </a:rPr>
              <a:t>To grow into a seed, the ovules in a flower need to be fertilised.</a:t>
            </a:r>
          </a:p>
          <a:p>
            <a:pPr marL="457200" indent="-457200">
              <a:spcBef>
                <a:spcPts val="1800"/>
              </a:spcBef>
              <a:buFont typeface="+mj-lt"/>
              <a:buAutoNum type="arabicPeriod"/>
            </a:pPr>
            <a:r>
              <a:rPr lang="en-GB" sz="2000" dirty="0">
                <a:latin typeface="Work Sans" pitchFamily="2" charset="0"/>
              </a:rPr>
              <a:t>Pollen from the same flower species lands on the stigma of a flower.</a:t>
            </a:r>
          </a:p>
          <a:p>
            <a:pPr marL="457200" indent="-457200">
              <a:spcBef>
                <a:spcPts val="1800"/>
              </a:spcBef>
              <a:buFont typeface="+mj-lt"/>
              <a:buAutoNum type="arabicPeriod"/>
            </a:pPr>
            <a:r>
              <a:rPr lang="en-GB" sz="2000" dirty="0">
                <a:latin typeface="Work Sans" pitchFamily="2" charset="0"/>
              </a:rPr>
              <a:t>The pollen grows a tube down to the ovules.</a:t>
            </a:r>
          </a:p>
          <a:p>
            <a:pPr marL="457200" indent="-457200">
              <a:spcBef>
                <a:spcPts val="1800"/>
              </a:spcBef>
              <a:buFont typeface="+mj-lt"/>
              <a:buAutoNum type="arabicPeriod"/>
            </a:pPr>
            <a:r>
              <a:rPr lang="en-GB" sz="2000" dirty="0">
                <a:latin typeface="Work Sans" pitchFamily="2" charset="0"/>
              </a:rPr>
              <a:t>When the tube connects to an ovule, the pollen sends a bit of DNA down the tube and fertilises the ovule</a:t>
            </a:r>
          </a:p>
          <a:p>
            <a:pPr marL="457200" indent="-457200">
              <a:spcBef>
                <a:spcPts val="1800"/>
              </a:spcBef>
              <a:buFont typeface="+mj-lt"/>
              <a:buAutoNum type="arabicPeriod"/>
            </a:pPr>
            <a:r>
              <a:rPr lang="en-GB" sz="2000" dirty="0">
                <a:latin typeface="Work Sans" pitchFamily="2" charset="0"/>
              </a:rPr>
              <a:t>The ovule starts to turn into a seed.</a:t>
            </a:r>
          </a:p>
        </p:txBody>
      </p:sp>
      <p:pic>
        <p:nvPicPr>
          <p:cNvPr id="34" name="Content Placeholder 4" descr="A close up of a flower&#10;&#10;AI-generated content may be incorrect.">
            <a:extLst>
              <a:ext uri="{FF2B5EF4-FFF2-40B4-BE49-F238E27FC236}">
                <a16:creationId xmlns:a16="http://schemas.microsoft.com/office/drawing/2014/main" id="{76D18F54-753F-BCF1-6F6E-DC5021E430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9901" y="1091525"/>
            <a:ext cx="5835626" cy="4393883"/>
          </a:xfrm>
          <a:prstGeom prst="rect">
            <a:avLst/>
          </a:prstGeom>
        </p:spPr>
      </p:pic>
      <p:sp>
        <p:nvSpPr>
          <p:cNvPr id="35" name="Oval 34">
            <a:extLst>
              <a:ext uri="{FF2B5EF4-FFF2-40B4-BE49-F238E27FC236}">
                <a16:creationId xmlns:a16="http://schemas.microsoft.com/office/drawing/2014/main" id="{9EE1BF9C-346B-CAD0-D2CF-4742B9CA3F75}"/>
              </a:ext>
            </a:extLst>
          </p:cNvPr>
          <p:cNvSpPr/>
          <p:nvPr/>
        </p:nvSpPr>
        <p:spPr>
          <a:xfrm>
            <a:off x="8859639" y="1249105"/>
            <a:ext cx="192024" cy="20241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noProof="0" dirty="0">
              <a:latin typeface="Work Sans" pitchFamily="2" charset="0"/>
            </a:endParaRPr>
          </a:p>
        </p:txBody>
      </p:sp>
      <p:cxnSp>
        <p:nvCxnSpPr>
          <p:cNvPr id="36" name="Connector: Curved 35">
            <a:extLst>
              <a:ext uri="{FF2B5EF4-FFF2-40B4-BE49-F238E27FC236}">
                <a16:creationId xmlns:a16="http://schemas.microsoft.com/office/drawing/2014/main" id="{C6EED9F4-949C-EA54-DB69-F801759452C2}"/>
              </a:ext>
            </a:extLst>
          </p:cNvPr>
          <p:cNvCxnSpPr/>
          <p:nvPr/>
        </p:nvCxnSpPr>
        <p:spPr>
          <a:xfrm rot="5400000">
            <a:off x="8965782" y="711646"/>
            <a:ext cx="553194" cy="490670"/>
          </a:xfrm>
          <a:prstGeom prst="curvedConnector3">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37" name="Free-form: Shape 36">
            <a:extLst>
              <a:ext uri="{FF2B5EF4-FFF2-40B4-BE49-F238E27FC236}">
                <a16:creationId xmlns:a16="http://schemas.microsoft.com/office/drawing/2014/main" id="{47650078-F5A7-3E26-EBF8-3EC1E6934445}"/>
              </a:ext>
            </a:extLst>
          </p:cNvPr>
          <p:cNvSpPr/>
          <p:nvPr/>
        </p:nvSpPr>
        <p:spPr>
          <a:xfrm rot="175291">
            <a:off x="9000157" y="1456099"/>
            <a:ext cx="431321" cy="3441940"/>
          </a:xfrm>
          <a:custGeom>
            <a:avLst/>
            <a:gdLst>
              <a:gd name="connsiteX0" fmla="*/ 0 w 431321"/>
              <a:gd name="connsiteY0" fmla="*/ 0 h 3441940"/>
              <a:gd name="connsiteX1" fmla="*/ 276045 w 431321"/>
              <a:gd name="connsiteY1" fmla="*/ 664234 h 3441940"/>
              <a:gd name="connsiteX2" fmla="*/ 431321 w 431321"/>
              <a:gd name="connsiteY2" fmla="*/ 3441940 h 3441940"/>
            </a:gdLst>
            <a:ahLst/>
            <a:cxnLst>
              <a:cxn ang="0">
                <a:pos x="connsiteX0" y="connsiteY0"/>
              </a:cxn>
              <a:cxn ang="0">
                <a:pos x="connsiteX1" y="connsiteY1"/>
              </a:cxn>
              <a:cxn ang="0">
                <a:pos x="connsiteX2" y="connsiteY2"/>
              </a:cxn>
            </a:cxnLst>
            <a:rect l="l" t="t" r="r" b="b"/>
            <a:pathLst>
              <a:path w="431321" h="3441940">
                <a:moveTo>
                  <a:pt x="0" y="0"/>
                </a:moveTo>
                <a:cubicBezTo>
                  <a:pt x="102079" y="45288"/>
                  <a:pt x="204158" y="90577"/>
                  <a:pt x="276045" y="664234"/>
                </a:cubicBezTo>
                <a:cubicBezTo>
                  <a:pt x="347932" y="1237891"/>
                  <a:pt x="389626" y="2339915"/>
                  <a:pt x="431321" y="3441940"/>
                </a:cubicBezTo>
              </a:path>
            </a:pathLst>
          </a:custGeom>
          <a:ln w="57150">
            <a:headEnd type="none" w="med" len="med"/>
            <a:tailEnd type="arrow" w="med" len="med"/>
          </a:ln>
          <a:effectLst>
            <a:outerShdw blurRad="63500" sx="102000" sy="102000" algn="ctr"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noProof="0" dirty="0">
              <a:latin typeface="Work Sans" pitchFamily="2" charset="0"/>
            </a:endParaRPr>
          </a:p>
        </p:txBody>
      </p:sp>
      <p:pic>
        <p:nvPicPr>
          <p:cNvPr id="38" name="Content Placeholder 4">
            <a:extLst>
              <a:ext uri="{FF2B5EF4-FFF2-40B4-BE49-F238E27FC236}">
                <a16:creationId xmlns:a16="http://schemas.microsoft.com/office/drawing/2014/main" id="{CBC6CE26-AE91-A1ED-20C9-0152F103F537}"/>
              </a:ext>
            </a:extLst>
          </p:cNvPr>
          <p:cNvPicPr>
            <a:picLocks noChangeAspect="1"/>
          </p:cNvPicPr>
          <p:nvPr/>
        </p:nvPicPr>
        <p:blipFill>
          <a:blip r:embed="rId4" cstate="screen">
            <a:extLst>
              <a:ext uri="{28A0092B-C50C-407E-A947-70E740481C1C}">
                <a14:useLocalDpi xmlns:a14="http://schemas.microsoft.com/office/drawing/2010/main"/>
              </a:ext>
            </a:extLst>
          </a:blip>
          <a:srcRect l="21250" t="1050" r="24157" b="44706"/>
          <a:stretch/>
        </p:blipFill>
        <p:spPr>
          <a:xfrm>
            <a:off x="9967587" y="4556672"/>
            <a:ext cx="1521729" cy="210444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9" name="Free-form: Shape 38">
            <a:extLst>
              <a:ext uri="{FF2B5EF4-FFF2-40B4-BE49-F238E27FC236}">
                <a16:creationId xmlns:a16="http://schemas.microsoft.com/office/drawing/2014/main" id="{D6F714FF-E284-ABB8-FC9A-9A4E5EA1ECA9}"/>
              </a:ext>
            </a:extLst>
          </p:cNvPr>
          <p:cNvSpPr/>
          <p:nvPr/>
        </p:nvSpPr>
        <p:spPr>
          <a:xfrm rot="1381213">
            <a:off x="10167234" y="4781732"/>
            <a:ext cx="662101" cy="1155894"/>
          </a:xfrm>
          <a:custGeom>
            <a:avLst/>
            <a:gdLst>
              <a:gd name="connsiteX0" fmla="*/ 0 w 474452"/>
              <a:gd name="connsiteY0" fmla="*/ 0 h 1155894"/>
              <a:gd name="connsiteX1" fmla="*/ 224286 w 474452"/>
              <a:gd name="connsiteY1" fmla="*/ 1104181 h 1155894"/>
              <a:gd name="connsiteX2" fmla="*/ 474452 w 474452"/>
              <a:gd name="connsiteY2" fmla="*/ 974785 h 1155894"/>
            </a:gdLst>
            <a:ahLst/>
            <a:cxnLst>
              <a:cxn ang="0">
                <a:pos x="connsiteX0" y="connsiteY0"/>
              </a:cxn>
              <a:cxn ang="0">
                <a:pos x="connsiteX1" y="connsiteY1"/>
              </a:cxn>
              <a:cxn ang="0">
                <a:pos x="connsiteX2" y="connsiteY2"/>
              </a:cxn>
            </a:cxnLst>
            <a:rect l="l" t="t" r="r" b="b"/>
            <a:pathLst>
              <a:path w="474452" h="1155894">
                <a:moveTo>
                  <a:pt x="0" y="0"/>
                </a:moveTo>
                <a:cubicBezTo>
                  <a:pt x="72605" y="470858"/>
                  <a:pt x="145211" y="941717"/>
                  <a:pt x="224286" y="1104181"/>
                </a:cubicBezTo>
                <a:cubicBezTo>
                  <a:pt x="303361" y="1266645"/>
                  <a:pt x="416943" y="996351"/>
                  <a:pt x="474452" y="974785"/>
                </a:cubicBezTo>
              </a:path>
            </a:pathLst>
          </a:custGeom>
          <a:noFill/>
          <a:ln w="57150">
            <a:solidFill>
              <a:schemeClr val="accent3"/>
            </a:solidFill>
            <a:headEnd type="none" w="med" len="med"/>
            <a:tailEnd type="arrow" w="med" len="med"/>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Work Sans" pitchFamily="2" charset="0"/>
            </a:endParaRPr>
          </a:p>
        </p:txBody>
      </p:sp>
      <p:cxnSp>
        <p:nvCxnSpPr>
          <p:cNvPr id="40" name="Straight Connector 39">
            <a:extLst>
              <a:ext uri="{FF2B5EF4-FFF2-40B4-BE49-F238E27FC236}">
                <a16:creationId xmlns:a16="http://schemas.microsoft.com/office/drawing/2014/main" id="{D9AF4D01-A4AE-9107-5E0C-01314231248F}"/>
              </a:ext>
            </a:extLst>
          </p:cNvPr>
          <p:cNvCxnSpPr>
            <a:cxnSpLocks/>
            <a:stCxn id="37" idx="2"/>
            <a:endCxn id="38" idx="3"/>
          </p:cNvCxnSpPr>
          <p:nvPr/>
        </p:nvCxnSpPr>
        <p:spPr>
          <a:xfrm>
            <a:off x="9343483" y="4906794"/>
            <a:ext cx="846956" cy="1446134"/>
          </a:xfrm>
          <a:prstGeom prst="line">
            <a:avLst/>
          </a:prstGeom>
          <a:ln w="28575">
            <a:solidFill>
              <a:schemeClr val="tx1"/>
            </a:solidFill>
          </a:ln>
          <a:effectLst>
            <a:outerShdw blurRad="63500" sx="102000" sy="102000" algn="ctr" rotWithShape="0">
              <a:schemeClr val="bg2">
                <a:alpha val="40000"/>
              </a:schemeClr>
            </a:outerShdw>
          </a:effectLst>
        </p:spPr>
        <p:style>
          <a:lnRef idx="1">
            <a:schemeClr val="accent4"/>
          </a:lnRef>
          <a:fillRef idx="0">
            <a:schemeClr val="accent4"/>
          </a:fillRef>
          <a:effectRef idx="0">
            <a:schemeClr val="accent4"/>
          </a:effectRef>
          <a:fontRef idx="minor">
            <a:schemeClr val="tx1"/>
          </a:fontRef>
        </p:style>
      </p:cxnSp>
      <p:cxnSp>
        <p:nvCxnSpPr>
          <p:cNvPr id="41" name="Straight Connector 40">
            <a:extLst>
              <a:ext uri="{FF2B5EF4-FFF2-40B4-BE49-F238E27FC236}">
                <a16:creationId xmlns:a16="http://schemas.microsoft.com/office/drawing/2014/main" id="{6CEA6220-9D56-CB71-18C8-FD3427BCCAC0}"/>
              </a:ext>
            </a:extLst>
          </p:cNvPr>
          <p:cNvCxnSpPr>
            <a:cxnSpLocks/>
            <a:stCxn id="37" idx="2"/>
            <a:endCxn id="38" idx="0"/>
          </p:cNvCxnSpPr>
          <p:nvPr/>
        </p:nvCxnSpPr>
        <p:spPr>
          <a:xfrm flipV="1">
            <a:off x="9343483" y="4556672"/>
            <a:ext cx="1384969" cy="350122"/>
          </a:xfrm>
          <a:prstGeom prst="line">
            <a:avLst/>
          </a:prstGeom>
          <a:ln w="28575">
            <a:solidFill>
              <a:schemeClr val="tx1"/>
            </a:solidFill>
          </a:ln>
          <a:effectLst>
            <a:outerShdw blurRad="63500" sx="102000" sy="102000" algn="ctr" rotWithShape="0">
              <a:schemeClr val="bg2">
                <a:alpha val="40000"/>
              </a:schemeClr>
            </a:outerShdw>
          </a:effectLst>
        </p:spPr>
        <p:style>
          <a:lnRef idx="1">
            <a:schemeClr val="accent4"/>
          </a:lnRef>
          <a:fillRef idx="0">
            <a:schemeClr val="accent4"/>
          </a:fillRef>
          <a:effectRef idx="0">
            <a:schemeClr val="accent4"/>
          </a:effectRef>
          <a:fontRef idx="minor">
            <a:schemeClr val="tx1"/>
          </a:fontRef>
        </p:style>
      </p:cxnSp>
      <p:sp>
        <p:nvSpPr>
          <p:cNvPr id="42" name="TextBox 41">
            <a:extLst>
              <a:ext uri="{FF2B5EF4-FFF2-40B4-BE49-F238E27FC236}">
                <a16:creationId xmlns:a16="http://schemas.microsoft.com/office/drawing/2014/main" id="{165BFFF3-70C0-D29D-449C-C1E8E876FC51}"/>
              </a:ext>
            </a:extLst>
          </p:cNvPr>
          <p:cNvSpPr txBox="1"/>
          <p:nvPr/>
        </p:nvSpPr>
        <p:spPr>
          <a:xfrm>
            <a:off x="9596773" y="365126"/>
            <a:ext cx="405880" cy="707886"/>
          </a:xfrm>
          <a:prstGeom prst="rect">
            <a:avLst/>
          </a:prstGeom>
          <a:noFill/>
        </p:spPr>
        <p:txBody>
          <a:bodyPr wrap="none" rtlCol="0">
            <a:spAutoFit/>
          </a:bodyPr>
          <a:lstStyle/>
          <a:p>
            <a:r>
              <a:rPr lang="en-GB" sz="4000" b="1" noProof="0" dirty="0">
                <a:latin typeface="Work Sans" pitchFamily="2" charset="0"/>
              </a:rPr>
              <a:t>1</a:t>
            </a:r>
          </a:p>
        </p:txBody>
      </p:sp>
      <p:sp>
        <p:nvSpPr>
          <p:cNvPr id="43" name="TextBox 42">
            <a:extLst>
              <a:ext uri="{FF2B5EF4-FFF2-40B4-BE49-F238E27FC236}">
                <a16:creationId xmlns:a16="http://schemas.microsoft.com/office/drawing/2014/main" id="{BB842A7E-FE00-1A29-A802-0812E96BC5F7}"/>
              </a:ext>
            </a:extLst>
          </p:cNvPr>
          <p:cNvSpPr txBox="1"/>
          <p:nvPr/>
        </p:nvSpPr>
        <p:spPr>
          <a:xfrm>
            <a:off x="9993911" y="2008940"/>
            <a:ext cx="490840" cy="707886"/>
          </a:xfrm>
          <a:prstGeom prst="rect">
            <a:avLst/>
          </a:prstGeom>
          <a:noFill/>
        </p:spPr>
        <p:txBody>
          <a:bodyPr wrap="none" rtlCol="0">
            <a:spAutoFit/>
          </a:bodyPr>
          <a:lstStyle/>
          <a:p>
            <a:r>
              <a:rPr lang="en-GB" sz="4000" b="1" noProof="0" dirty="0">
                <a:latin typeface="Work Sans" pitchFamily="2" charset="0"/>
              </a:rPr>
              <a:t>2</a:t>
            </a:r>
          </a:p>
        </p:txBody>
      </p:sp>
      <p:sp>
        <p:nvSpPr>
          <p:cNvPr id="44" name="TextBox 43">
            <a:extLst>
              <a:ext uri="{FF2B5EF4-FFF2-40B4-BE49-F238E27FC236}">
                <a16:creationId xmlns:a16="http://schemas.microsoft.com/office/drawing/2014/main" id="{CA118A98-8957-6FCE-4CD4-63F9CED9E4E9}"/>
              </a:ext>
            </a:extLst>
          </p:cNvPr>
          <p:cNvSpPr txBox="1"/>
          <p:nvPr/>
        </p:nvSpPr>
        <p:spPr>
          <a:xfrm>
            <a:off x="8149391" y="1127855"/>
            <a:ext cx="489236"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GB" sz="4000" b="1" noProof="0" dirty="0">
                <a:latin typeface="Work Sans" pitchFamily="2" charset="0"/>
              </a:rPr>
              <a:t>3</a:t>
            </a:r>
          </a:p>
        </p:txBody>
      </p:sp>
      <p:sp>
        <p:nvSpPr>
          <p:cNvPr id="45" name="Oval 44">
            <a:extLst>
              <a:ext uri="{FF2B5EF4-FFF2-40B4-BE49-F238E27FC236}">
                <a16:creationId xmlns:a16="http://schemas.microsoft.com/office/drawing/2014/main" id="{F78F2002-5E23-0E0F-9C14-55901CFA5E21}"/>
              </a:ext>
            </a:extLst>
          </p:cNvPr>
          <p:cNvSpPr/>
          <p:nvPr/>
        </p:nvSpPr>
        <p:spPr>
          <a:xfrm>
            <a:off x="8921536" y="1295906"/>
            <a:ext cx="123128" cy="124337"/>
          </a:xfrm>
          <a:prstGeom prst="ellipse">
            <a:avLst/>
          </a:prstGeom>
          <a:ln>
            <a:solidFill>
              <a:schemeClr val="bg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latin typeface="Work Sans" pitchFamily="2" charset="0"/>
            </a:endParaRPr>
          </a:p>
        </p:txBody>
      </p:sp>
      <p:sp>
        <p:nvSpPr>
          <p:cNvPr id="46" name="Oval 45">
            <a:extLst>
              <a:ext uri="{FF2B5EF4-FFF2-40B4-BE49-F238E27FC236}">
                <a16:creationId xmlns:a16="http://schemas.microsoft.com/office/drawing/2014/main" id="{4CB9F397-FBD7-B53A-1C9E-E3CAF9418CA3}"/>
              </a:ext>
            </a:extLst>
          </p:cNvPr>
          <p:cNvSpPr/>
          <p:nvPr/>
        </p:nvSpPr>
        <p:spPr>
          <a:xfrm>
            <a:off x="10351298" y="4636127"/>
            <a:ext cx="123128" cy="124337"/>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latin typeface="Work Sans" pitchFamily="2" charset="0"/>
            </a:endParaRPr>
          </a:p>
        </p:txBody>
      </p:sp>
      <p:sp>
        <p:nvSpPr>
          <p:cNvPr id="47" name="Oval 46">
            <a:extLst>
              <a:ext uri="{FF2B5EF4-FFF2-40B4-BE49-F238E27FC236}">
                <a16:creationId xmlns:a16="http://schemas.microsoft.com/office/drawing/2014/main" id="{FEFAA778-6BAF-BAC4-ACF0-9AB7D85ACFE0}"/>
              </a:ext>
            </a:extLst>
          </p:cNvPr>
          <p:cNvSpPr/>
          <p:nvPr/>
        </p:nvSpPr>
        <p:spPr>
          <a:xfrm>
            <a:off x="10412862" y="5766475"/>
            <a:ext cx="386231" cy="18097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noProof="0" dirty="0">
              <a:latin typeface="Work Sans" pitchFamily="2" charset="0"/>
            </a:endParaRPr>
          </a:p>
        </p:txBody>
      </p:sp>
      <p:sp>
        <p:nvSpPr>
          <p:cNvPr id="48" name="TextBox 47">
            <a:extLst>
              <a:ext uri="{FF2B5EF4-FFF2-40B4-BE49-F238E27FC236}">
                <a16:creationId xmlns:a16="http://schemas.microsoft.com/office/drawing/2014/main" id="{80355B27-E22B-E2DE-D628-2ED9AC227461}"/>
              </a:ext>
            </a:extLst>
          </p:cNvPr>
          <p:cNvSpPr txBox="1"/>
          <p:nvPr/>
        </p:nvSpPr>
        <p:spPr>
          <a:xfrm>
            <a:off x="9220444" y="5695786"/>
            <a:ext cx="516488"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GB" sz="4000" b="1" noProof="0" dirty="0">
                <a:latin typeface="Work Sans" pitchFamily="2" charset="0"/>
              </a:rPr>
              <a:t>4</a:t>
            </a:r>
          </a:p>
        </p:txBody>
      </p:sp>
    </p:spTree>
    <p:extLst>
      <p:ext uri="{BB962C8B-B14F-4D97-AF65-F5344CB8AC3E}">
        <p14:creationId xmlns:p14="http://schemas.microsoft.com/office/powerpoint/2010/main" val="31200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2" presetClass="entr" presetSubtype="1"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anim calcmode="lin" valueType="num">
                                      <p:cBhvr additive="base">
                                        <p:cTn id="9" dur="500" fill="hold"/>
                                        <p:tgtEl>
                                          <p:spTgt spid="42"/>
                                        </p:tgtEl>
                                        <p:attrNameLst>
                                          <p:attrName>ppt_x</p:attrName>
                                        </p:attrNameLst>
                                      </p:cBhvr>
                                      <p:tavLst>
                                        <p:tav tm="0">
                                          <p:val>
                                            <p:strVal val="#ppt_x"/>
                                          </p:val>
                                        </p:tav>
                                        <p:tav tm="100000">
                                          <p:val>
                                            <p:strVal val="#ppt_x"/>
                                          </p:val>
                                        </p:tav>
                                      </p:tavLst>
                                    </p:anim>
                                    <p:anim calcmode="lin" valueType="num">
                                      <p:cBhvr additive="base">
                                        <p:cTn id="10" dur="500" fill="hold"/>
                                        <p:tgtEl>
                                          <p:spTgt spid="42"/>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childTnLst>
                                </p:cTn>
                              </p:par>
                              <p:par>
                                <p:cTn id="22" presetID="22" presetClass="entr" presetSubtype="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up)">
                                      <p:cBhvr>
                                        <p:cTn id="24" dur="1000"/>
                                        <p:tgtEl>
                                          <p:spTgt spid="4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1000"/>
                                        <p:tgtEl>
                                          <p:spTgt spid="37"/>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Effect transition="in" filter="fade">
                                      <p:cBhvr>
                                        <p:cTn id="33" dur="500"/>
                                        <p:tgtEl>
                                          <p:spTgt spid="40"/>
                                        </p:tgtEl>
                                      </p:cBhvr>
                                    </p:animEffect>
                                  </p:childTnLst>
                                </p:cTn>
                              </p:par>
                              <p:par>
                                <p:cTn id="34" presetID="53" presetClass="entr" presetSubtype="16"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fltVal val="0"/>
                                          </p:val>
                                        </p:tav>
                                        <p:tav tm="100000">
                                          <p:val>
                                            <p:strVal val="#ppt_w"/>
                                          </p:val>
                                        </p:tav>
                                      </p:tavLst>
                                    </p:anim>
                                    <p:anim calcmode="lin" valueType="num">
                                      <p:cBhvr>
                                        <p:cTn id="37" dur="500" fill="hold"/>
                                        <p:tgtEl>
                                          <p:spTgt spid="41"/>
                                        </p:tgtEl>
                                        <p:attrNameLst>
                                          <p:attrName>ppt_h</p:attrName>
                                        </p:attrNameLst>
                                      </p:cBhvr>
                                      <p:tavLst>
                                        <p:tav tm="0">
                                          <p:val>
                                            <p:fltVal val="0"/>
                                          </p:val>
                                        </p:tav>
                                        <p:tav tm="100000">
                                          <p:val>
                                            <p:strVal val="#ppt_h"/>
                                          </p:val>
                                        </p:tav>
                                      </p:tavLst>
                                    </p:anim>
                                    <p:animEffect transition="in" filter="fade">
                                      <p:cBhvr>
                                        <p:cTn id="38" dur="500"/>
                                        <p:tgtEl>
                                          <p:spTgt spid="41"/>
                                        </p:tgtEl>
                                      </p:cBhvr>
                                    </p:animEffect>
                                  </p:childTnLst>
                                </p:cTn>
                              </p:par>
                            </p:childTnLst>
                          </p:cTn>
                        </p:par>
                        <p:par>
                          <p:cTn id="39" fill="hold">
                            <p:stCondLst>
                              <p:cond delay="1500"/>
                            </p:stCondLst>
                            <p:childTnLst>
                              <p:par>
                                <p:cTn id="40" presetID="53" presetClass="entr" presetSubtype="16" fill="hold"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par>
                          <p:cTn id="45" fill="hold">
                            <p:stCondLst>
                              <p:cond delay="2000"/>
                            </p:stCondLst>
                            <p:childTnLst>
                              <p:par>
                                <p:cTn id="46" presetID="22" presetClass="entr" presetSubtype="1"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up)">
                                      <p:cBhvr>
                                        <p:cTn id="48" dur="10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xEl>
                                              <p:pRg st="3" end="3"/>
                                            </p:txEl>
                                          </p:spTgt>
                                        </p:tgtEl>
                                        <p:attrNameLst>
                                          <p:attrName>style.visibility</p:attrName>
                                        </p:attrNameLst>
                                      </p:cBhvr>
                                      <p:to>
                                        <p:strVal val="visible"/>
                                      </p:to>
                                    </p:set>
                                  </p:childTnLst>
                                </p:cTn>
                              </p:par>
                              <p:par>
                                <p:cTn id="53" presetID="22" presetClass="entr" presetSubtype="1"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up)">
                                      <p:cBhvr>
                                        <p:cTn id="55" dur="1000"/>
                                        <p:tgtEl>
                                          <p:spTgt spid="44"/>
                                        </p:tgtEl>
                                      </p:cBhvr>
                                    </p:animEffect>
                                  </p:childTnLst>
                                </p:cTn>
                              </p:par>
                            </p:childTnLst>
                          </p:cTn>
                        </p:par>
                        <p:par>
                          <p:cTn id="56" fill="hold">
                            <p:stCondLst>
                              <p:cond delay="1000"/>
                            </p:stCondLst>
                            <p:childTnLst>
                              <p:par>
                                <p:cTn id="57" presetID="53" presetClass="entr" presetSubtype="16" fill="hold" grpId="1" nodeType="after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par>
                          <p:cTn id="62" fill="hold">
                            <p:stCondLst>
                              <p:cond delay="1500"/>
                            </p:stCondLst>
                            <p:childTnLst>
                              <p:par>
                                <p:cTn id="63" presetID="0" presetClass="path" presetSubtype="0" accel="50000" decel="50000" fill="hold" grpId="0" nodeType="afterEffect">
                                  <p:stCondLst>
                                    <p:cond delay="0"/>
                                  </p:stCondLst>
                                  <p:childTnLst>
                                    <p:animMotion origin="layout" path="M 0.01484 0.01041 L 0.03164 0.08379 L 0.03476 0.17546 L 0.03867 0.3875 L 0.03867 0.47222 " pathEditMode="relative" rAng="0" ptsTypes="AAAAA">
                                      <p:cBhvr>
                                        <p:cTn id="64" dur="2000" fill="hold"/>
                                        <p:tgtEl>
                                          <p:spTgt spid="45"/>
                                        </p:tgtEl>
                                        <p:attrNameLst>
                                          <p:attrName>ppt_x</p:attrName>
                                          <p:attrName>ppt_y</p:attrName>
                                        </p:attrNameLst>
                                      </p:cBhvr>
                                      <p:rCtr x="1185" y="23079"/>
                                    </p:animMotion>
                                  </p:childTnLst>
                                </p:cTn>
                              </p:par>
                            </p:childTnLst>
                          </p:cTn>
                        </p:par>
                        <p:par>
                          <p:cTn id="65" fill="hold">
                            <p:stCondLst>
                              <p:cond delay="3500"/>
                            </p:stCondLst>
                            <p:childTnLst>
                              <p:par>
                                <p:cTn id="66" presetID="53" presetClass="exit" presetSubtype="32" fill="hold" grpId="2" nodeType="afterEffect">
                                  <p:stCondLst>
                                    <p:cond delay="0"/>
                                  </p:stCondLst>
                                  <p:childTnLst>
                                    <p:anim calcmode="lin" valueType="num">
                                      <p:cBhvr>
                                        <p:cTn id="67" dur="500"/>
                                        <p:tgtEl>
                                          <p:spTgt spid="45"/>
                                        </p:tgtEl>
                                        <p:attrNameLst>
                                          <p:attrName>ppt_w</p:attrName>
                                        </p:attrNameLst>
                                      </p:cBhvr>
                                      <p:tavLst>
                                        <p:tav tm="0">
                                          <p:val>
                                            <p:strVal val="ppt_w"/>
                                          </p:val>
                                        </p:tav>
                                        <p:tav tm="100000">
                                          <p:val>
                                            <p:fltVal val="0"/>
                                          </p:val>
                                        </p:tav>
                                      </p:tavLst>
                                    </p:anim>
                                    <p:anim calcmode="lin" valueType="num">
                                      <p:cBhvr>
                                        <p:cTn id="68" dur="500"/>
                                        <p:tgtEl>
                                          <p:spTgt spid="45"/>
                                        </p:tgtEl>
                                        <p:attrNameLst>
                                          <p:attrName>ppt_h</p:attrName>
                                        </p:attrNameLst>
                                      </p:cBhvr>
                                      <p:tavLst>
                                        <p:tav tm="0">
                                          <p:val>
                                            <p:strVal val="ppt_h"/>
                                          </p:val>
                                        </p:tav>
                                        <p:tav tm="100000">
                                          <p:val>
                                            <p:fltVal val="0"/>
                                          </p:val>
                                        </p:tav>
                                      </p:tavLst>
                                    </p:anim>
                                    <p:animEffect transition="out" filter="fade">
                                      <p:cBhvr>
                                        <p:cTn id="69" dur="500"/>
                                        <p:tgtEl>
                                          <p:spTgt spid="45"/>
                                        </p:tgtEl>
                                      </p:cBhvr>
                                    </p:animEffect>
                                    <p:set>
                                      <p:cBhvr>
                                        <p:cTn id="70" dur="1" fill="hold">
                                          <p:stCondLst>
                                            <p:cond delay="499"/>
                                          </p:stCondLst>
                                        </p:cTn>
                                        <p:tgtEl>
                                          <p:spTgt spid="45"/>
                                        </p:tgtEl>
                                        <p:attrNameLst>
                                          <p:attrName>style.visibility</p:attrName>
                                        </p:attrNameLst>
                                      </p:cBhvr>
                                      <p:to>
                                        <p:strVal val="hidden"/>
                                      </p:to>
                                    </p:set>
                                  </p:childTnLst>
                                </p:cTn>
                              </p:par>
                            </p:childTnLst>
                          </p:cTn>
                        </p:par>
                        <p:par>
                          <p:cTn id="71" fill="hold">
                            <p:stCondLst>
                              <p:cond delay="4000"/>
                            </p:stCondLst>
                            <p:childTnLst>
                              <p:par>
                                <p:cTn id="72" presetID="53" presetClass="entr" presetSubtype="16" fill="hold" grpId="1" nodeType="afterEffect">
                                  <p:stCondLst>
                                    <p:cond delay="0"/>
                                  </p:stCondLst>
                                  <p:childTnLst>
                                    <p:set>
                                      <p:cBhvr>
                                        <p:cTn id="73" dur="1" fill="hold">
                                          <p:stCondLst>
                                            <p:cond delay="0"/>
                                          </p:stCondLst>
                                        </p:cTn>
                                        <p:tgtEl>
                                          <p:spTgt spid="46"/>
                                        </p:tgtEl>
                                        <p:attrNameLst>
                                          <p:attrName>style.visibility</p:attrName>
                                        </p:attrNameLst>
                                      </p:cBhvr>
                                      <p:to>
                                        <p:strVal val="visible"/>
                                      </p:to>
                                    </p:set>
                                    <p:anim calcmode="lin" valueType="num">
                                      <p:cBhvr>
                                        <p:cTn id="74" dur="500" fill="hold"/>
                                        <p:tgtEl>
                                          <p:spTgt spid="46"/>
                                        </p:tgtEl>
                                        <p:attrNameLst>
                                          <p:attrName>ppt_w</p:attrName>
                                        </p:attrNameLst>
                                      </p:cBhvr>
                                      <p:tavLst>
                                        <p:tav tm="0">
                                          <p:val>
                                            <p:fltVal val="0"/>
                                          </p:val>
                                        </p:tav>
                                        <p:tav tm="100000">
                                          <p:val>
                                            <p:strVal val="#ppt_w"/>
                                          </p:val>
                                        </p:tav>
                                      </p:tavLst>
                                    </p:anim>
                                    <p:anim calcmode="lin" valueType="num">
                                      <p:cBhvr>
                                        <p:cTn id="75" dur="500" fill="hold"/>
                                        <p:tgtEl>
                                          <p:spTgt spid="46"/>
                                        </p:tgtEl>
                                        <p:attrNameLst>
                                          <p:attrName>ppt_h</p:attrName>
                                        </p:attrNameLst>
                                      </p:cBhvr>
                                      <p:tavLst>
                                        <p:tav tm="0">
                                          <p:val>
                                            <p:fltVal val="0"/>
                                          </p:val>
                                        </p:tav>
                                        <p:tav tm="100000">
                                          <p:val>
                                            <p:strVal val="#ppt_h"/>
                                          </p:val>
                                        </p:tav>
                                      </p:tavLst>
                                    </p:anim>
                                    <p:animEffect transition="in" filter="fade">
                                      <p:cBhvr>
                                        <p:cTn id="76" dur="500"/>
                                        <p:tgtEl>
                                          <p:spTgt spid="46"/>
                                        </p:tgtEl>
                                      </p:cBhvr>
                                    </p:animEffect>
                                  </p:childTnLst>
                                </p:cTn>
                              </p:par>
                            </p:childTnLst>
                          </p:cTn>
                        </p:par>
                        <p:par>
                          <p:cTn id="77" fill="hold">
                            <p:stCondLst>
                              <p:cond delay="4500"/>
                            </p:stCondLst>
                            <p:childTnLst>
                              <p:par>
                                <p:cTn id="78" presetID="0" presetClass="path" presetSubtype="0" accel="50000" decel="50000" fill="hold" grpId="0" nodeType="afterEffect">
                                  <p:stCondLst>
                                    <p:cond delay="0"/>
                                  </p:stCondLst>
                                  <p:childTnLst>
                                    <p:animMotion origin="layout" path="M 3.95833E-6 4.81481E-6 L -0.01198 0.15069 L -0.0099 0.16087 L -0.00717 0.16851 L 0.00416 0.16851 L 0.01484 0.16597 " pathEditMode="relative" rAng="0" ptsTypes="AAAAAA">
                                      <p:cBhvr>
                                        <p:cTn id="79" dur="2000" fill="hold"/>
                                        <p:tgtEl>
                                          <p:spTgt spid="46"/>
                                        </p:tgtEl>
                                        <p:attrNameLst>
                                          <p:attrName>ppt_x</p:attrName>
                                          <p:attrName>ppt_y</p:attrName>
                                        </p:attrNameLst>
                                      </p:cBhvr>
                                      <p:rCtr x="143" y="8426"/>
                                    </p:animMotion>
                                  </p:childTnLst>
                                </p:cTn>
                              </p:par>
                            </p:childTnLst>
                          </p:cTn>
                        </p:par>
                        <p:par>
                          <p:cTn id="80" fill="hold">
                            <p:stCondLst>
                              <p:cond delay="6500"/>
                            </p:stCondLst>
                            <p:childTnLst>
                              <p:par>
                                <p:cTn id="81" presetID="53" presetClass="exit" presetSubtype="32" fill="hold" grpId="2" nodeType="afterEffect">
                                  <p:stCondLst>
                                    <p:cond delay="0"/>
                                  </p:stCondLst>
                                  <p:childTnLst>
                                    <p:anim calcmode="lin" valueType="num">
                                      <p:cBhvr>
                                        <p:cTn id="82" dur="500"/>
                                        <p:tgtEl>
                                          <p:spTgt spid="46"/>
                                        </p:tgtEl>
                                        <p:attrNameLst>
                                          <p:attrName>ppt_w</p:attrName>
                                        </p:attrNameLst>
                                      </p:cBhvr>
                                      <p:tavLst>
                                        <p:tav tm="0">
                                          <p:val>
                                            <p:strVal val="ppt_w"/>
                                          </p:val>
                                        </p:tav>
                                        <p:tav tm="100000">
                                          <p:val>
                                            <p:fltVal val="0"/>
                                          </p:val>
                                        </p:tav>
                                      </p:tavLst>
                                    </p:anim>
                                    <p:anim calcmode="lin" valueType="num">
                                      <p:cBhvr>
                                        <p:cTn id="83" dur="500"/>
                                        <p:tgtEl>
                                          <p:spTgt spid="46"/>
                                        </p:tgtEl>
                                        <p:attrNameLst>
                                          <p:attrName>ppt_h</p:attrName>
                                        </p:attrNameLst>
                                      </p:cBhvr>
                                      <p:tavLst>
                                        <p:tav tm="0">
                                          <p:val>
                                            <p:strVal val="ppt_h"/>
                                          </p:val>
                                        </p:tav>
                                        <p:tav tm="100000">
                                          <p:val>
                                            <p:fltVal val="0"/>
                                          </p:val>
                                        </p:tav>
                                      </p:tavLst>
                                    </p:anim>
                                    <p:animEffect transition="out" filter="fade">
                                      <p:cBhvr>
                                        <p:cTn id="84" dur="500"/>
                                        <p:tgtEl>
                                          <p:spTgt spid="46"/>
                                        </p:tgtEl>
                                      </p:cBhvr>
                                    </p:animEffect>
                                    <p:set>
                                      <p:cBhvr>
                                        <p:cTn id="85" dur="1" fill="hold">
                                          <p:stCondLst>
                                            <p:cond delay="499"/>
                                          </p:stCondLst>
                                        </p:cTn>
                                        <p:tgtEl>
                                          <p:spTgt spid="4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10">
                                            <p:txEl>
                                              <p:pRg st="4" end="4"/>
                                            </p:txEl>
                                          </p:spTgt>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childTnLst>
                                </p:cTn>
                              </p:par>
                            </p:childTnLst>
                          </p:cTn>
                        </p:par>
                        <p:par>
                          <p:cTn id="92" fill="hold">
                            <p:stCondLst>
                              <p:cond delay="0"/>
                            </p:stCondLst>
                            <p:childTnLst>
                              <p:par>
                                <p:cTn id="93" presetID="6" presetClass="entr" presetSubtype="32" fill="hold" grpId="0" nodeType="after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circle(out)">
                                      <p:cBhvr>
                                        <p:cTn id="95"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P spid="42" grpId="0"/>
      <p:bldP spid="43" grpId="0"/>
      <p:bldP spid="44" grpId="0"/>
      <p:bldP spid="45" grpId="0" animBg="1"/>
      <p:bldP spid="45" grpId="1" animBg="1"/>
      <p:bldP spid="45" grpId="2" animBg="1"/>
      <p:bldP spid="46" grpId="0" animBg="1"/>
      <p:bldP spid="46" grpId="1" animBg="1"/>
      <p:bldP spid="46" grpId="2" animBg="1"/>
      <p:bldP spid="47" grpId="0" animBg="1"/>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454F7-509E-D06B-20CF-C40FF83FBBF0}"/>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C133D1B4-456C-6A64-E26A-778DBB3138ED}"/>
              </a:ext>
            </a:extLst>
          </p:cNvPr>
          <p:cNvSpPr/>
          <p:nvPr/>
        </p:nvSpPr>
        <p:spPr>
          <a:xfrm>
            <a:off x="6578277" y="3424176"/>
            <a:ext cx="5613720" cy="3433823"/>
          </a:xfrm>
          <a:prstGeom prst="rect">
            <a:avLst/>
          </a:prstGeom>
          <a:ln w="57150"/>
        </p:spPr>
        <p:style>
          <a:lnRef idx="2">
            <a:schemeClr val="accent1"/>
          </a:lnRef>
          <a:fillRef idx="1">
            <a:schemeClr val="lt1"/>
          </a:fillRef>
          <a:effectRef idx="0">
            <a:schemeClr val="accent1"/>
          </a:effectRef>
          <a:fontRef idx="minor">
            <a:schemeClr val="dk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32F1D"/>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32F1D"/>
                </a:solidFill>
                <a:effectLst/>
                <a:uLnTx/>
                <a:uFillTx/>
                <a:latin typeface="Work Sans"/>
                <a:ea typeface="+mn-ea"/>
                <a:cs typeface="+mn-cs"/>
              </a:rPr>
              <a:t>Insect pollination</a:t>
            </a:r>
            <a:endParaRPr kumimoji="0" lang="en-GB" sz="1600" b="0" i="0" u="none" strike="noStrike" kern="1200" cap="none" spc="0" normalizeH="0" baseline="0" noProof="0" dirty="0">
              <a:ln>
                <a:noFill/>
              </a:ln>
              <a:solidFill>
                <a:srgbClr val="000000"/>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32F1D"/>
              </a:solidFill>
              <a:effectLst/>
              <a:uLnTx/>
              <a:uFillTx/>
              <a:latin typeface="Work Sans"/>
              <a:ea typeface="+mn-ea"/>
              <a:cs typeface="+mn-cs"/>
            </a:endParaRPr>
          </a:p>
        </p:txBody>
      </p:sp>
      <p:sp>
        <p:nvSpPr>
          <p:cNvPr id="8" name="Rectangle 7">
            <a:extLst>
              <a:ext uri="{FF2B5EF4-FFF2-40B4-BE49-F238E27FC236}">
                <a16:creationId xmlns:a16="http://schemas.microsoft.com/office/drawing/2014/main" id="{80F00603-42BB-AD1E-99C0-FBF690474316}"/>
              </a:ext>
            </a:extLst>
          </p:cNvPr>
          <p:cNvSpPr/>
          <p:nvPr/>
        </p:nvSpPr>
        <p:spPr>
          <a:xfrm>
            <a:off x="6578278" y="0"/>
            <a:ext cx="5613720" cy="3433822"/>
          </a:xfrm>
          <a:prstGeom prst="rect">
            <a:avLst/>
          </a:prstGeom>
          <a:ln w="5715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32F1D"/>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32F1D"/>
                </a:solidFill>
                <a:effectLst/>
                <a:uLnTx/>
                <a:uFillTx/>
                <a:latin typeface="Work Sans"/>
                <a:ea typeface="+mn-ea"/>
                <a:cs typeface="+mn-cs"/>
              </a:rPr>
              <a:t>Wind pollination</a:t>
            </a:r>
            <a:endParaRPr kumimoji="0" lang="en-US" sz="1800" b="0" i="0" u="none" strike="noStrike" kern="1200" cap="none" spc="0" normalizeH="0" baseline="0" noProof="0" dirty="0">
              <a:ln>
                <a:noFill/>
              </a:ln>
              <a:solidFill>
                <a:srgbClr val="132F1D"/>
              </a:solidFill>
              <a:effectLst/>
              <a:uLnTx/>
              <a:uFillTx/>
              <a:latin typeface="Calibri" panose="020F0502020204030204"/>
              <a:ea typeface="Calibri" panose="020F0502020204030204"/>
              <a:cs typeface="Calibri" panose="020F0502020204030204"/>
            </a:endParaRPr>
          </a:p>
        </p:txBody>
      </p:sp>
      <p:pic>
        <p:nvPicPr>
          <p:cNvPr id="26" name="Picture 25" descr="A close up of a bee&#10;&#10;AI-generated content may be incorrect.">
            <a:extLst>
              <a:ext uri="{FF2B5EF4-FFF2-40B4-BE49-F238E27FC236}">
                <a16:creationId xmlns:a16="http://schemas.microsoft.com/office/drawing/2014/main" id="{483A9E62-DC6A-C638-87CE-AD2161C7251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843752">
            <a:off x="10551416" y="4592211"/>
            <a:ext cx="1083449" cy="706938"/>
          </a:xfrm>
          <a:prstGeom prst="rect">
            <a:avLst/>
          </a:prstGeom>
        </p:spPr>
      </p:pic>
      <p:pic>
        <p:nvPicPr>
          <p:cNvPr id="24" name="Picture 23" descr="A close up of a bee&#10;&#10;AI-generated content may be incorrect.">
            <a:extLst>
              <a:ext uri="{FF2B5EF4-FFF2-40B4-BE49-F238E27FC236}">
                <a16:creationId xmlns:a16="http://schemas.microsoft.com/office/drawing/2014/main" id="{5CABF319-A010-B316-AE23-E20683B1DCF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843752">
            <a:off x="7881368" y="4633390"/>
            <a:ext cx="1083449" cy="706938"/>
          </a:xfrm>
          <a:prstGeom prst="rect">
            <a:avLst/>
          </a:prstGeom>
        </p:spPr>
      </p:pic>
      <p:sp>
        <p:nvSpPr>
          <p:cNvPr id="2" name="Title 1">
            <a:extLst>
              <a:ext uri="{FF2B5EF4-FFF2-40B4-BE49-F238E27FC236}">
                <a16:creationId xmlns:a16="http://schemas.microsoft.com/office/drawing/2014/main" id="{CA96658B-AC81-4C70-BF45-303FC1727760}"/>
              </a:ext>
            </a:extLst>
          </p:cNvPr>
          <p:cNvSpPr>
            <a:spLocks noGrp="1"/>
          </p:cNvSpPr>
          <p:nvPr>
            <p:ph type="title"/>
          </p:nvPr>
        </p:nvSpPr>
        <p:spPr>
          <a:xfrm>
            <a:off x="551145" y="365126"/>
            <a:ext cx="5544855" cy="1117446"/>
          </a:xfrm>
        </p:spPr>
        <p:txBody>
          <a:bodyPr anchor="ctr">
            <a:normAutofit/>
          </a:bodyPr>
          <a:lstStyle/>
          <a:p>
            <a:r>
              <a:rPr lang="en-GB" noProof="0" dirty="0"/>
              <a:t>How pollinators help plants</a:t>
            </a:r>
          </a:p>
        </p:txBody>
      </p:sp>
      <p:sp>
        <p:nvSpPr>
          <p:cNvPr id="10" name="Content Placeholder 2">
            <a:extLst>
              <a:ext uri="{FF2B5EF4-FFF2-40B4-BE49-F238E27FC236}">
                <a16:creationId xmlns:a16="http://schemas.microsoft.com/office/drawing/2014/main" id="{68A30B50-DC48-3AB2-9DF9-0DA56EF1BBB2}"/>
              </a:ext>
            </a:extLst>
          </p:cNvPr>
          <p:cNvSpPr>
            <a:spLocks noGrp="1"/>
          </p:cNvSpPr>
          <p:nvPr>
            <p:ph idx="1"/>
          </p:nvPr>
        </p:nvSpPr>
        <p:spPr>
          <a:xfrm>
            <a:off x="551145" y="1678488"/>
            <a:ext cx="5544855" cy="4498475"/>
          </a:xfrm>
        </p:spPr>
        <p:txBody>
          <a:bodyPr vert="horz" lIns="91440" tIns="45720" rIns="91440" bIns="45720" rtlCol="0" anchor="t">
            <a:normAutofit/>
          </a:bodyPr>
          <a:lstStyle/>
          <a:p>
            <a:pPr marL="0" indent="0">
              <a:buNone/>
            </a:pPr>
            <a:r>
              <a:rPr lang="en-GB" sz="2000" noProof="0" dirty="0">
                <a:latin typeface="Work Sans"/>
              </a:rPr>
              <a:t>Wind can blow pollen between plants. But wind can blow the pollen anywhere, so most does not end up on other flowers.</a:t>
            </a:r>
            <a:endParaRPr lang="en-US" noProof="0" dirty="0"/>
          </a:p>
          <a:p>
            <a:pPr marL="0" indent="0">
              <a:buNone/>
            </a:pPr>
            <a:endParaRPr lang="en-GB" sz="2000" dirty="0">
              <a:latin typeface="Work Sans"/>
            </a:endParaRPr>
          </a:p>
          <a:p>
            <a:pPr marL="0" indent="0">
              <a:buNone/>
            </a:pPr>
            <a:r>
              <a:rPr lang="en-GB" sz="2000" dirty="0">
                <a:latin typeface="Work Sans"/>
              </a:rPr>
              <a:t>When an animal visits a flower, pollen gets stuck to their body. When they go to the next flower, some of the pollen gets stuck to the stigma of the new flower. </a:t>
            </a:r>
            <a:endParaRPr lang="en-US" sz="2000" dirty="0">
              <a:latin typeface="Work Sans"/>
            </a:endParaRPr>
          </a:p>
          <a:p>
            <a:pPr>
              <a:buFont typeface="Arial"/>
              <a:buChar char="•"/>
            </a:pPr>
            <a:endParaRPr lang="en-GB" sz="1200" dirty="0"/>
          </a:p>
          <a:p>
            <a:pPr marL="0" indent="0">
              <a:buNone/>
            </a:pPr>
            <a:r>
              <a:rPr lang="en-GB" sz="2000" dirty="0">
                <a:latin typeface="Work Sans"/>
              </a:rPr>
              <a:t>Pollinators help plants by carrying the pollen directly from plant to plant.</a:t>
            </a:r>
            <a:endParaRPr lang="en-US" dirty="0">
              <a:latin typeface="Work Sans"/>
            </a:endParaRPr>
          </a:p>
        </p:txBody>
      </p:sp>
      <p:pic>
        <p:nvPicPr>
          <p:cNvPr id="9" name="Picture 8" descr="A logo of a plant&#10;&#10;AI-generated content may be incorrect.">
            <a:extLst>
              <a:ext uri="{FF2B5EF4-FFF2-40B4-BE49-F238E27FC236}">
                <a16:creationId xmlns:a16="http://schemas.microsoft.com/office/drawing/2014/main" id="{C17B6E72-724C-0E21-B769-2172A10ECAAD}"/>
              </a:ext>
            </a:extLst>
          </p:cNvPr>
          <p:cNvPicPr>
            <a:picLocks noChangeAspect="1"/>
          </p:cNvPicPr>
          <p:nvPr/>
        </p:nvPicPr>
        <p:blipFill>
          <a:blip r:embed="rId4"/>
          <a:stretch>
            <a:fillRect/>
          </a:stretch>
        </p:blipFill>
        <p:spPr>
          <a:xfrm>
            <a:off x="7986967" y="4945680"/>
            <a:ext cx="704308" cy="1020232"/>
          </a:xfrm>
          <a:prstGeom prst="rect">
            <a:avLst/>
          </a:prstGeom>
        </p:spPr>
      </p:pic>
      <p:pic>
        <p:nvPicPr>
          <p:cNvPr id="11" name="Picture 10" descr="A logo of a plant&#10;&#10;AI-generated content may be incorrect.">
            <a:extLst>
              <a:ext uri="{FF2B5EF4-FFF2-40B4-BE49-F238E27FC236}">
                <a16:creationId xmlns:a16="http://schemas.microsoft.com/office/drawing/2014/main" id="{7C382CB4-8A5B-6543-F23B-D409F2A28219}"/>
              </a:ext>
            </a:extLst>
          </p:cNvPr>
          <p:cNvPicPr>
            <a:picLocks noChangeAspect="1"/>
          </p:cNvPicPr>
          <p:nvPr/>
        </p:nvPicPr>
        <p:blipFill>
          <a:blip r:embed="rId4"/>
          <a:stretch>
            <a:fillRect/>
          </a:stretch>
        </p:blipFill>
        <p:spPr>
          <a:xfrm>
            <a:off x="10740986" y="4945680"/>
            <a:ext cx="704308" cy="1020232"/>
          </a:xfrm>
          <a:prstGeom prst="rect">
            <a:avLst/>
          </a:prstGeom>
        </p:spPr>
      </p:pic>
      <p:pic>
        <p:nvPicPr>
          <p:cNvPr id="12" name="Picture 11" descr="A close up of a bee&#10;&#10;AI-generated content may be incorrect.">
            <a:extLst>
              <a:ext uri="{FF2B5EF4-FFF2-40B4-BE49-F238E27FC236}">
                <a16:creationId xmlns:a16="http://schemas.microsoft.com/office/drawing/2014/main" id="{C949E9EA-D537-BD25-1A04-33E57F21AD7F}"/>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843752">
            <a:off x="6898936" y="4276562"/>
            <a:ext cx="1083449" cy="706938"/>
          </a:xfrm>
          <a:prstGeom prst="rect">
            <a:avLst/>
          </a:prstGeom>
        </p:spPr>
      </p:pic>
      <p:pic>
        <p:nvPicPr>
          <p:cNvPr id="14" name="Picture 13" descr="A green leaf with black background&#10;&#10;AI-generated content may be incorrect.">
            <a:extLst>
              <a:ext uri="{FF2B5EF4-FFF2-40B4-BE49-F238E27FC236}">
                <a16:creationId xmlns:a16="http://schemas.microsoft.com/office/drawing/2014/main" id="{4AFED57A-2111-44ED-74DF-458E1371568B}"/>
              </a:ext>
            </a:extLst>
          </p:cNvPr>
          <p:cNvPicPr>
            <a:picLocks noChangeAspect="1"/>
          </p:cNvPicPr>
          <p:nvPr/>
        </p:nvPicPr>
        <p:blipFill>
          <a:blip r:embed="rId5"/>
          <a:stretch>
            <a:fillRect/>
          </a:stretch>
        </p:blipFill>
        <p:spPr>
          <a:xfrm>
            <a:off x="7961950" y="1561117"/>
            <a:ext cx="815003" cy="1161697"/>
          </a:xfrm>
          <a:prstGeom prst="rect">
            <a:avLst/>
          </a:prstGeom>
        </p:spPr>
      </p:pic>
      <p:pic>
        <p:nvPicPr>
          <p:cNvPr id="15" name="Picture 14" descr="A green leaf with black background&#10;&#10;AI-generated content may be incorrect.">
            <a:extLst>
              <a:ext uri="{FF2B5EF4-FFF2-40B4-BE49-F238E27FC236}">
                <a16:creationId xmlns:a16="http://schemas.microsoft.com/office/drawing/2014/main" id="{4DE50A48-68F9-56ED-776D-C7C64609C30C}"/>
              </a:ext>
            </a:extLst>
          </p:cNvPr>
          <p:cNvPicPr>
            <a:picLocks noChangeAspect="1"/>
          </p:cNvPicPr>
          <p:nvPr/>
        </p:nvPicPr>
        <p:blipFill>
          <a:blip r:embed="rId5"/>
          <a:stretch>
            <a:fillRect/>
          </a:stretch>
        </p:blipFill>
        <p:spPr>
          <a:xfrm>
            <a:off x="10746038" y="1523230"/>
            <a:ext cx="815003" cy="1161697"/>
          </a:xfrm>
          <a:prstGeom prst="rect">
            <a:avLst/>
          </a:prstGeom>
        </p:spPr>
      </p:pic>
      <p:sp>
        <p:nvSpPr>
          <p:cNvPr id="16" name="Oval 15">
            <a:extLst>
              <a:ext uri="{FF2B5EF4-FFF2-40B4-BE49-F238E27FC236}">
                <a16:creationId xmlns:a16="http://schemas.microsoft.com/office/drawing/2014/main" id="{E6BB2869-0598-51DF-B310-D4EC647FB074}"/>
              </a:ext>
            </a:extLst>
          </p:cNvPr>
          <p:cNvSpPr/>
          <p:nvPr/>
        </p:nvSpPr>
        <p:spPr>
          <a:xfrm>
            <a:off x="8343696" y="1434478"/>
            <a:ext cx="222343" cy="22252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9F6F1"/>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7849451-33CA-6CCE-2F1C-47B89C46E96F}"/>
              </a:ext>
            </a:extLst>
          </p:cNvPr>
          <p:cNvSpPr/>
          <p:nvPr/>
        </p:nvSpPr>
        <p:spPr>
          <a:xfrm>
            <a:off x="8433592" y="1561117"/>
            <a:ext cx="222343" cy="22252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9F6F1"/>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D53E135-76B6-6DB6-FE3C-D5880FA61C6C}"/>
              </a:ext>
            </a:extLst>
          </p:cNvPr>
          <p:cNvSpPr/>
          <p:nvPr/>
        </p:nvSpPr>
        <p:spPr>
          <a:xfrm>
            <a:off x="8211249" y="1619689"/>
            <a:ext cx="222343" cy="22252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9F6F1"/>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E2255294-03D0-5F92-00EF-9AB9F04416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556408" y="865160"/>
            <a:ext cx="697394" cy="680578"/>
          </a:xfrm>
          <a:prstGeom prst="rect">
            <a:avLst/>
          </a:prstGeom>
        </p:spPr>
      </p:pic>
      <p:pic>
        <p:nvPicPr>
          <p:cNvPr id="21" name="Graphic 20">
            <a:extLst>
              <a:ext uri="{FF2B5EF4-FFF2-40B4-BE49-F238E27FC236}">
                <a16:creationId xmlns:a16="http://schemas.microsoft.com/office/drawing/2014/main" id="{F6A6C881-F9DF-D15F-6345-224A0EEB5A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946302" y="1545738"/>
            <a:ext cx="697394" cy="680578"/>
          </a:xfrm>
          <a:prstGeom prst="rect">
            <a:avLst/>
          </a:prstGeom>
        </p:spPr>
      </p:pic>
      <p:sp>
        <p:nvSpPr>
          <p:cNvPr id="22" name="Oval 21">
            <a:extLst>
              <a:ext uri="{FF2B5EF4-FFF2-40B4-BE49-F238E27FC236}">
                <a16:creationId xmlns:a16="http://schemas.microsoft.com/office/drawing/2014/main" id="{E34A5F27-8234-44CE-D341-37518DD22F5A}"/>
              </a:ext>
            </a:extLst>
          </p:cNvPr>
          <p:cNvSpPr/>
          <p:nvPr/>
        </p:nvSpPr>
        <p:spPr>
          <a:xfrm>
            <a:off x="8253704" y="4945680"/>
            <a:ext cx="196589" cy="2076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9F6F1"/>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551A4CF-6A9C-FCD2-39C7-AB69CC7D8431}"/>
              </a:ext>
            </a:extLst>
          </p:cNvPr>
          <p:cNvSpPr/>
          <p:nvPr/>
        </p:nvSpPr>
        <p:spPr>
          <a:xfrm>
            <a:off x="8393984" y="4988513"/>
            <a:ext cx="196589" cy="2076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9F6F1"/>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78FDDEF1-7697-2A90-CC4A-723725325948}"/>
              </a:ext>
            </a:extLst>
          </p:cNvPr>
          <p:cNvSpPr/>
          <p:nvPr/>
        </p:nvSpPr>
        <p:spPr>
          <a:xfrm>
            <a:off x="8113524" y="5035577"/>
            <a:ext cx="196589" cy="2076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9F6F1"/>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C5448FE0-8E76-8BBA-AC73-A7D82EC20226}"/>
              </a:ext>
            </a:extLst>
          </p:cNvPr>
          <p:cNvSpPr/>
          <p:nvPr/>
        </p:nvSpPr>
        <p:spPr>
          <a:xfrm>
            <a:off x="10858854" y="4988513"/>
            <a:ext cx="196589" cy="2076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9F6F1"/>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6F3798D6-BF87-2F8B-36D2-C8B426DA38F4}"/>
              </a:ext>
            </a:extLst>
          </p:cNvPr>
          <p:cNvSpPr/>
          <p:nvPr/>
        </p:nvSpPr>
        <p:spPr>
          <a:xfrm>
            <a:off x="7884399" y="1792031"/>
            <a:ext cx="222343" cy="22252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9F6F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1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7" presetClass="path" presetSubtype="0" accel="50000" decel="50000" fill="hold" grpId="0" nodeType="afterEffect">
                                  <p:stCondLst>
                                    <p:cond delay="0"/>
                                  </p:stCondLst>
                                  <p:childTnLst>
                                    <p:animMotion origin="layout" path="M 2.29167E-6 0.00208 L 0.09284 -0.04491 C 0.11224 -0.05556 0.14114 -0.06088 0.17187 -0.06088 C 0.20638 -0.06088 0.23424 -0.05556 0.25364 -0.04491 L 0.34674 0.00208 " pathEditMode="relative" rAng="0" ptsTypes="AAAAA">
                                      <p:cBhvr>
                                        <p:cTn id="19" dur="2000" fill="hold"/>
                                        <p:tgtEl>
                                          <p:spTgt spid="16"/>
                                        </p:tgtEl>
                                        <p:attrNameLst>
                                          <p:attrName>ppt_x</p:attrName>
                                          <p:attrName>ppt_y</p:attrName>
                                        </p:attrNameLst>
                                      </p:cBhvr>
                                      <p:rCtr x="17331" y="-3148"/>
                                    </p:animMotion>
                                  </p:childTnLst>
                                </p:cTn>
                              </p:par>
                              <p:par>
                                <p:cTn id="20" presetID="37" presetClass="path" presetSubtype="0" accel="50000" decel="50000" fill="hold" grpId="0" nodeType="withEffect">
                                  <p:stCondLst>
                                    <p:cond delay="0"/>
                                  </p:stCondLst>
                                  <p:childTnLst>
                                    <p:animMotion origin="layout" path="M 6.25E-7 2.96296E-6 L 0.05859 -0.02408 C 0.0707 -0.02963 0.08906 -0.03241 0.10833 -0.03241 C 0.13008 -0.03241 0.14766 -0.02963 0.15977 -0.02408 L 0.21849 2.96296E-6 " pathEditMode="relative" rAng="0" ptsTypes="AAAAA">
                                      <p:cBhvr>
                                        <p:cTn id="21" dur="2000" fill="hold"/>
                                        <p:tgtEl>
                                          <p:spTgt spid="17"/>
                                        </p:tgtEl>
                                        <p:attrNameLst>
                                          <p:attrName>ppt_x</p:attrName>
                                          <p:attrName>ppt_y</p:attrName>
                                        </p:attrNameLst>
                                      </p:cBhvr>
                                      <p:rCtr x="10924" y="-1620"/>
                                    </p:animMotion>
                                  </p:childTnLst>
                                </p:cTn>
                              </p:par>
                              <p:par>
                                <p:cTn id="22" presetID="37" presetClass="path" presetSubtype="0" accel="50000" decel="50000" fill="hold" grpId="0" nodeType="withEffect">
                                  <p:stCondLst>
                                    <p:cond delay="0"/>
                                  </p:stCondLst>
                                  <p:childTnLst>
                                    <p:animMotion origin="layout" path="M -2.08333E-7 -1.85185E-6 L 0.04961 -0.02037 C 0.06016 -0.02407 0.07318 -0.02153 0.08607 -0.01204 C 0.10013 -0.00162 0.11042 0.01412 0.11536 0.02986 L 0.14245 0.10648 " pathEditMode="relative" rAng="1380000" ptsTypes="AAAAA">
                                      <p:cBhvr>
                                        <p:cTn id="23" dur="2000" fill="hold"/>
                                        <p:tgtEl>
                                          <p:spTgt spid="18"/>
                                        </p:tgtEl>
                                        <p:attrNameLst>
                                          <p:attrName>ppt_x</p:attrName>
                                          <p:attrName>ppt_y</p:attrName>
                                        </p:attrNameLst>
                                      </p:cBhvr>
                                      <p:rCtr x="7891" y="2083"/>
                                    </p:animMotion>
                                  </p:childTnLst>
                                </p:cTn>
                              </p:par>
                              <p:par>
                                <p:cTn id="24" presetID="37" presetClass="path" presetSubtype="0" accel="50000" decel="50000" fill="hold" grpId="0" nodeType="withEffect">
                                  <p:stCondLst>
                                    <p:cond delay="0"/>
                                  </p:stCondLst>
                                  <p:childTnLst>
                                    <p:animMotion origin="layout" path="M 2.70833E-6 -1.85185E-6 L 0.04974 -0.02037 C 0.06015 -0.02407 0.07317 -0.02153 0.0862 -0.0118 C 0.10026 -0.00162 0.11041 0.01412 0.11536 0.02986 L 0.14245 0.10648 " pathEditMode="relative" rAng="1380000" ptsTypes="AAAAA">
                                      <p:cBhvr>
                                        <p:cTn id="25" dur="2000" fill="hold"/>
                                        <p:tgtEl>
                                          <p:spTgt spid="4"/>
                                        </p:tgtEl>
                                        <p:attrNameLst>
                                          <p:attrName>ppt_x</p:attrName>
                                          <p:attrName>ppt_y</p:attrName>
                                        </p:attrNameLst>
                                      </p:cBhvr>
                                      <p:rCtr x="7891" y="2083"/>
                                    </p:animMotion>
                                  </p:childTnLst>
                                </p:cTn>
                              </p:par>
                            </p:childTnLst>
                          </p:cTn>
                        </p:par>
                      </p:childTnLst>
                    </p:cTn>
                  </p:par>
                  <p:par>
                    <p:cTn id="26" fill="hold">
                      <p:stCondLst>
                        <p:cond delay="indefinite"/>
                      </p:stCondLst>
                      <p:childTnLst>
                        <p:par>
                          <p:cTn id="27" fill="hold">
                            <p:stCondLst>
                              <p:cond delay="0"/>
                            </p:stCondLst>
                            <p:childTnLst>
                              <p:par>
                                <p:cTn id="28" presetID="9" presetClass="emph" presetSubtype="0" nodeType="clickEffect">
                                  <p:stCondLst>
                                    <p:cond delay="0"/>
                                  </p:stCondLst>
                                  <p:childTnLst>
                                    <p:set>
                                      <p:cBhvr>
                                        <p:cTn id="29" dur="indefinite"/>
                                        <p:tgtEl>
                                          <p:spTgt spid="10">
                                            <p:txEl>
                                              <p:pRg st="0" end="0"/>
                                            </p:txEl>
                                          </p:spTgt>
                                        </p:tgtEl>
                                        <p:attrNameLst>
                                          <p:attrName>style.opacity</p:attrName>
                                        </p:attrNameLst>
                                      </p:cBhvr>
                                      <p:to>
                                        <p:strVal val="0.25"/>
                                      </p:to>
                                    </p:set>
                                    <p:animEffect filter="image" prLst="opacity: 0.25">
                                      <p:cBhvr rctx="IE">
                                        <p:cTn id="30" dur="indefinite"/>
                                        <p:tgtEl>
                                          <p:spTgt spid="10">
                                            <p:txEl>
                                              <p:pRg st="0" end="0"/>
                                            </p:txEl>
                                          </p:spTgt>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mph" presetSubtype="0" nodeType="clickEffect">
                                  <p:stCondLst>
                                    <p:cond delay="0"/>
                                  </p:stCondLst>
                                  <p:childTnLst>
                                    <p:set>
                                      <p:cBhvr>
                                        <p:cTn id="36" dur="indefinite"/>
                                        <p:tgtEl>
                                          <p:spTgt spid="10">
                                            <p:txEl>
                                              <p:pRg st="2" end="2"/>
                                            </p:txEl>
                                          </p:spTgt>
                                        </p:tgtEl>
                                        <p:attrNameLst>
                                          <p:attrName>style.opacity</p:attrName>
                                        </p:attrNameLst>
                                      </p:cBhvr>
                                      <p:to>
                                        <p:strVal val="0.25"/>
                                      </p:to>
                                    </p:set>
                                    <p:animEffect filter="image" prLst="opacity: 0.25">
                                      <p:cBhvr rctx="IE">
                                        <p:cTn id="37" dur="indefinite"/>
                                        <p:tgtEl>
                                          <p:spTgt spid="10">
                                            <p:txEl>
                                              <p:pRg st="2" end="2"/>
                                            </p:txEl>
                                          </p:spTgt>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00117 -0.00278 L 0.03815 -0.01945 L 0.06211 -0.00024 L 0.07604 0.06342 " pathEditMode="relative" ptsTypes="AAAA">
                                      <p:cBhvr>
                                        <p:cTn id="43" dur="2000" fill="hold"/>
                                        <p:tgtEl>
                                          <p:spTgt spid="12"/>
                                        </p:tgtEl>
                                        <p:attrNameLst>
                                          <p:attrName>ppt_x</p:attrName>
                                          <p:attrName>ppt_y</p:attrName>
                                        </p:attrNameLst>
                                      </p:cBhvr>
                                    </p:animMotion>
                                  </p:childTnLst>
                                </p:cTn>
                              </p:par>
                            </p:childTnLst>
                          </p:cTn>
                        </p:par>
                        <p:par>
                          <p:cTn id="44" fill="hold">
                            <p:stCondLst>
                              <p:cond delay="2000"/>
                            </p:stCondLst>
                            <p:childTnLst>
                              <p:par>
                                <p:cTn id="45" presetID="1" presetClass="exit" presetSubtype="0" fill="hold" nodeType="after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0" presetClass="path" presetSubtype="0" accel="50000" decel="50000" fill="hold" grpId="0" nodeType="withEffect">
                                  <p:stCondLst>
                                    <p:cond delay="0"/>
                                  </p:stCondLst>
                                  <p:childTnLst>
                                    <p:animMotion origin="layout" path="M 0.00052 0.00231 L 0.03463 -0.03797 L 0.13802 -0.0831 L 0.20651 -0.05463 L 0.22552 -0.00695 " pathEditMode="relative" ptsTypes="AAAAA">
                                      <p:cBhvr>
                                        <p:cTn id="50" dur="2000" fill="hold"/>
                                        <p:tgtEl>
                                          <p:spTgt spid="22"/>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00052 0.00231 L 0.03463 -0.03797 L 0.13802 -0.0831 L 0.20651 -0.05463 L 0.22552 -0.00695 " pathEditMode="relative" rAng="0" ptsTypes="AAAAA">
                                      <p:cBhvr>
                                        <p:cTn id="52" dur="2000" fill="hold"/>
                                        <p:tgtEl>
                                          <p:spTgt spid="28"/>
                                        </p:tgtEl>
                                        <p:attrNameLst>
                                          <p:attrName>ppt_x</p:attrName>
                                          <p:attrName>ppt_y</p:attrName>
                                        </p:attrNameLst>
                                      </p:cBhvr>
                                      <p:rCtr x="11250" y="-4282"/>
                                    </p:animMotion>
                                  </p:childTnLst>
                                </p:cTn>
                              </p:par>
                              <p:par>
                                <p:cTn id="53" presetID="0" presetClass="path" presetSubtype="0" accel="50000" decel="50000" fill="hold" grpId="0" nodeType="withEffect">
                                  <p:stCondLst>
                                    <p:cond delay="0"/>
                                  </p:stCondLst>
                                  <p:childTnLst>
                                    <p:animMotion origin="layout" path="M 0.00052 0.00232 L 0.03464 -0.03796 L 0.13802 -0.0831 L 0.20651 -0.05463 L 0.22552 -0.00694 " pathEditMode="relative" rAng="0" ptsTypes="AAAAA">
                                      <p:cBhvr>
                                        <p:cTn id="54" dur="2000" fill="hold"/>
                                        <p:tgtEl>
                                          <p:spTgt spid="29"/>
                                        </p:tgtEl>
                                        <p:attrNameLst>
                                          <p:attrName>ppt_x</p:attrName>
                                          <p:attrName>ppt_y</p:attrName>
                                        </p:attrNameLst>
                                      </p:cBhvr>
                                      <p:rCtr x="11250" y="-4282"/>
                                    </p:animMotion>
                                  </p:childTnLst>
                                </p:cTn>
                              </p:par>
                              <p:par>
                                <p:cTn id="55" presetID="0" presetClass="path" presetSubtype="0" accel="50000" decel="50000" fill="hold" nodeType="withEffect">
                                  <p:stCondLst>
                                    <p:cond delay="0"/>
                                  </p:stCondLst>
                                  <p:childTnLst>
                                    <p:animMotion origin="layout" path="M -0.00664 0.01273 L -0.00664 0.01273 L 0.02969 -0.02894 L 0.13021 -0.07407 L 0.20443 -0.04445 L 0.22122 0.00231 " pathEditMode="relative" ptsTypes="AAAAAA">
                                      <p:cBhvr>
                                        <p:cTn id="56" dur="2000" fill="hold"/>
                                        <p:tgtEl>
                                          <p:spTgt spid="24"/>
                                        </p:tgtEl>
                                        <p:attrNameLst>
                                          <p:attrName>ppt_x</p:attrName>
                                          <p:attrName>ppt_y</p:attrName>
                                        </p:attrNameLst>
                                      </p:cBhvr>
                                    </p:animMotion>
                                  </p:childTnLst>
                                </p:cTn>
                              </p:par>
                            </p:childTnLst>
                          </p:cTn>
                        </p:par>
                        <p:par>
                          <p:cTn id="57" fill="hold">
                            <p:stCondLst>
                              <p:cond delay="4000"/>
                            </p:stCondLst>
                            <p:childTnLst>
                              <p:par>
                                <p:cTn id="58" presetID="1" presetClass="exit" presetSubtype="0" fill="hold" nodeType="afterEffect">
                                  <p:stCondLst>
                                    <p:cond delay="0"/>
                                  </p:stCondLst>
                                  <p:childTnLst>
                                    <p:set>
                                      <p:cBhvr>
                                        <p:cTn id="59" dur="1" fill="hold">
                                          <p:stCondLst>
                                            <p:cond delay="0"/>
                                          </p:stCondLst>
                                        </p:cTn>
                                        <p:tgtEl>
                                          <p:spTgt spid="24"/>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p:stCondLst>
                              <p:cond delay="4000"/>
                            </p:stCondLst>
                            <p:childTnLst>
                              <p:par>
                                <p:cTn id="63" presetID="0" presetClass="path" presetSubtype="0" accel="50000" decel="50000" fill="hold" nodeType="afterEffect">
                                  <p:stCondLst>
                                    <p:cond delay="0"/>
                                  </p:stCondLst>
                                  <p:childTnLst>
                                    <p:animMotion origin="layout" path="M 0.00221 0.00046 L 0.12526 -0.16018 L 0.14792 -0.1794 " pathEditMode="relative" ptsTypes="AAA">
                                      <p:cBhvr>
                                        <p:cTn id="64" dur="2000" fill="hold"/>
                                        <p:tgtEl>
                                          <p:spTgt spid="26"/>
                                        </p:tgtEl>
                                        <p:attrNameLst>
                                          <p:attrName>ppt_x</p:attrName>
                                          <p:attrName>ppt_y</p:attrName>
                                        </p:attrNameLst>
                                      </p:cBhvr>
                                    </p:animMotion>
                                  </p:childTnLst>
                                </p:cTn>
                              </p:par>
                              <p:par>
                                <p:cTn id="65" presetID="1" presetClass="exit" presetSubtype="0" fill="hold" grpId="1" nodeType="with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3"/>
                                        </p:tgtEl>
                                        <p:attrNameLst>
                                          <p:attrName>style.visibility</p:attrName>
                                        </p:attrNameLst>
                                      </p:cBhvr>
                                      <p:to>
                                        <p:strVal val="visible"/>
                                      </p:to>
                                    </p:set>
                                  </p:childTnLst>
                                </p:cTn>
                              </p:par>
                              <p:par>
                                <p:cTn id="69" presetID="42" presetClass="path" presetSubtype="0" accel="50000" decel="50000" fill="hold" grpId="1" nodeType="withEffect">
                                  <p:stCondLst>
                                    <p:cond delay="0"/>
                                  </p:stCondLst>
                                  <p:childTnLst>
                                    <p:animMotion origin="layout" path="M 0.01185 -0.0132 L 0.14258 -0.18565 " pathEditMode="relative" rAng="0" ptsTypes="AA">
                                      <p:cBhvr>
                                        <p:cTn id="70" dur="2000" fill="hold"/>
                                        <p:tgtEl>
                                          <p:spTgt spid="3"/>
                                        </p:tgtEl>
                                        <p:attrNameLst>
                                          <p:attrName>ppt_x</p:attrName>
                                          <p:attrName>ppt_y</p:attrName>
                                        </p:attrNameLst>
                                      </p:cBhvr>
                                      <p:rCtr x="6536" y="-8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6" grpId="0" animBg="1"/>
      <p:bldP spid="17" grpId="0" animBg="1"/>
      <p:bldP spid="18" grpId="0" animBg="1"/>
      <p:bldP spid="22" grpId="0" animBg="1"/>
      <p:bldP spid="28" grpId="0" animBg="1"/>
      <p:bldP spid="29" grpId="0" animBg="1"/>
      <p:bldP spid="29" grpId="1" animBg="1"/>
      <p:bldP spid="3" grpId="0" animBg="1"/>
      <p:bldP spid="3" grpId="1"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73FE-745B-44EE-18CA-D28AC56D77D5}"/>
              </a:ext>
            </a:extLst>
          </p:cNvPr>
          <p:cNvSpPr>
            <a:spLocks noGrp="1"/>
          </p:cNvSpPr>
          <p:nvPr>
            <p:ph type="title"/>
          </p:nvPr>
        </p:nvSpPr>
        <p:spPr>
          <a:xfrm>
            <a:off x="551145" y="365126"/>
            <a:ext cx="5544855" cy="1117446"/>
          </a:xfrm>
        </p:spPr>
        <p:txBody>
          <a:bodyPr anchor="ctr">
            <a:normAutofit/>
          </a:bodyPr>
          <a:lstStyle/>
          <a:p>
            <a:r>
              <a:rPr lang="en-GB" noProof="0" dirty="0"/>
              <a:t>Bumblebees and flowers:</a:t>
            </a:r>
            <a:br>
              <a:rPr lang="en-GB" noProof="0" dirty="0"/>
            </a:br>
            <a:r>
              <a:rPr lang="en-GB" noProof="0" dirty="0"/>
              <a:t>Nectar</a:t>
            </a:r>
          </a:p>
        </p:txBody>
      </p:sp>
      <p:sp>
        <p:nvSpPr>
          <p:cNvPr id="10" name="Content Placeholder 2">
            <a:extLst>
              <a:ext uri="{FF2B5EF4-FFF2-40B4-BE49-F238E27FC236}">
                <a16:creationId xmlns:a16="http://schemas.microsoft.com/office/drawing/2014/main" id="{A58EEB5C-0567-F487-7A61-05B8849A0E46}"/>
              </a:ext>
            </a:extLst>
          </p:cNvPr>
          <p:cNvSpPr>
            <a:spLocks noGrp="1"/>
          </p:cNvSpPr>
          <p:nvPr>
            <p:ph idx="1"/>
          </p:nvPr>
        </p:nvSpPr>
        <p:spPr>
          <a:xfrm>
            <a:off x="551145" y="1678488"/>
            <a:ext cx="5544855" cy="4498475"/>
          </a:xfrm>
        </p:spPr>
        <p:txBody>
          <a:bodyPr vert="horz" lIns="91440" tIns="45720" rIns="91440" bIns="45720" rtlCol="0" anchor="t">
            <a:normAutofit/>
          </a:bodyPr>
          <a:lstStyle/>
          <a:p>
            <a:pPr marL="0" indent="0">
              <a:buNone/>
            </a:pPr>
            <a:r>
              <a:rPr lang="en-GB" dirty="0">
                <a:latin typeface="Work Sans"/>
              </a:rPr>
              <a:t>Pollinating</a:t>
            </a:r>
            <a:r>
              <a:rPr lang="en-GB" noProof="0" dirty="0">
                <a:latin typeface="Work Sans"/>
              </a:rPr>
              <a:t> insects like bumblebees are often attracted to flowers by the nectar they produce. </a:t>
            </a:r>
            <a:endParaRPr lang="en-GB" noProof="0" dirty="0"/>
          </a:p>
          <a:p>
            <a:endParaRPr lang="en-GB" noProof="0" dirty="0"/>
          </a:p>
          <a:p>
            <a:pPr marL="0" indent="0">
              <a:buNone/>
            </a:pPr>
            <a:r>
              <a:rPr lang="en-GB" dirty="0">
                <a:latin typeface="Work Sans"/>
              </a:rPr>
              <a:t>Nectar is full of sugar and is a good source of energy for bumblebees.</a:t>
            </a:r>
          </a:p>
          <a:p>
            <a:pPr marL="0" indent="0">
              <a:buNone/>
            </a:pPr>
            <a:endParaRPr lang="en-GB" noProof="0" dirty="0">
              <a:latin typeface="Work Sans"/>
            </a:endParaRPr>
          </a:p>
          <a:p>
            <a:pPr marL="0" indent="0">
              <a:buNone/>
            </a:pPr>
            <a:r>
              <a:rPr lang="en-GB" dirty="0">
                <a:latin typeface="Work Sans"/>
              </a:rPr>
              <a:t>Honeybees and bumblebees turn nectar into honey.</a:t>
            </a:r>
            <a:endParaRPr lang="en-GB" noProof="0" dirty="0">
              <a:latin typeface="Work Sans"/>
            </a:endParaRPr>
          </a:p>
        </p:txBody>
      </p:sp>
      <p:pic>
        <p:nvPicPr>
          <p:cNvPr id="4" name="Picture 3" descr="A white flower with green stem&#10;&#10;AI-generated content may be incorrect.">
            <a:extLst>
              <a:ext uri="{FF2B5EF4-FFF2-40B4-BE49-F238E27FC236}">
                <a16:creationId xmlns:a16="http://schemas.microsoft.com/office/drawing/2014/main" id="{CAE55525-1CDD-BAC1-29A3-CB80683926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90630" y="1274180"/>
            <a:ext cx="5038986" cy="4901202"/>
          </a:xfrm>
          <a:prstGeom prst="rect">
            <a:avLst/>
          </a:prstGeom>
        </p:spPr>
      </p:pic>
      <p:cxnSp>
        <p:nvCxnSpPr>
          <p:cNvPr id="6" name="Straight Connector 5">
            <a:extLst>
              <a:ext uri="{FF2B5EF4-FFF2-40B4-BE49-F238E27FC236}">
                <a16:creationId xmlns:a16="http://schemas.microsoft.com/office/drawing/2014/main" id="{0960CB8A-2044-8773-EF54-DAEE58F8A768}"/>
              </a:ext>
            </a:extLst>
          </p:cNvPr>
          <p:cNvCxnSpPr>
            <a:cxnSpLocks/>
            <a:stCxn id="9" idx="6"/>
          </p:cNvCxnSpPr>
          <p:nvPr/>
        </p:nvCxnSpPr>
        <p:spPr>
          <a:xfrm flipH="1">
            <a:off x="8843858" y="3624685"/>
            <a:ext cx="1618015" cy="1139427"/>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C75ACC72-B3DB-EB7A-AA8A-3E6B7435B2C3}"/>
              </a:ext>
            </a:extLst>
          </p:cNvPr>
          <p:cNvCxnSpPr>
            <a:cxnSpLocks/>
            <a:stCxn id="9" idx="4"/>
          </p:cNvCxnSpPr>
          <p:nvPr/>
        </p:nvCxnSpPr>
        <p:spPr>
          <a:xfrm flipH="1">
            <a:off x="8843859" y="1975994"/>
            <a:ext cx="133598" cy="2788118"/>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111F0A11-B9D0-8346-B365-85EB4A090490}"/>
              </a:ext>
            </a:extLst>
          </p:cNvPr>
          <p:cNvSpPr txBox="1"/>
          <p:nvPr/>
        </p:nvSpPr>
        <p:spPr>
          <a:xfrm>
            <a:off x="6991391" y="6112035"/>
            <a:ext cx="3682418" cy="369332"/>
          </a:xfrm>
          <a:prstGeom prst="rect">
            <a:avLst/>
          </a:prstGeom>
          <a:solidFill>
            <a:schemeClr val="bg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32F1D"/>
                </a:solidFill>
                <a:effectLst/>
                <a:uLnTx/>
                <a:uFillTx/>
                <a:latin typeface="Work Sans" pitchFamily="2" charset="0"/>
                <a:ea typeface="+mn-ea"/>
                <a:cs typeface="+mn-cs"/>
              </a:rPr>
              <a:t>Bindweed flower cross-section</a:t>
            </a:r>
          </a:p>
        </p:txBody>
      </p:sp>
      <p:pic>
        <p:nvPicPr>
          <p:cNvPr id="9" name="Content Placeholder 6" descr="A close up of a flower&#10;&#10;AI-generated content may be incorrect.">
            <a:extLst>
              <a:ext uri="{FF2B5EF4-FFF2-40B4-BE49-F238E27FC236}">
                <a16:creationId xmlns:a16="http://schemas.microsoft.com/office/drawing/2014/main" id="{9B19B3FA-EACF-C151-452F-08AA46139E97}"/>
              </a:ext>
            </a:extLst>
          </p:cNvPr>
          <p:cNvPicPr>
            <a:picLocks noGrp="1" noChangeAspect="1"/>
          </p:cNvPicPr>
          <p:nvPr>
            <p:ph sz="quarter" idx="4"/>
          </p:nvPr>
        </p:nvPicPr>
        <p:blipFill>
          <a:blip r:embed="rId4" cstate="print">
            <a:extLst>
              <a:ext uri="{28A0092B-C50C-407E-A947-70E740481C1C}">
                <a14:useLocalDpi xmlns:a14="http://schemas.microsoft.com/office/drawing/2010/main"/>
              </a:ext>
            </a:extLst>
          </a:blip>
          <a:srcRect/>
          <a:stretch>
            <a:fillRect/>
          </a:stretch>
        </p:blipFill>
        <p:spPr>
          <a:xfrm rot="5400000">
            <a:off x="8813182" y="491577"/>
            <a:ext cx="3297382" cy="296883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cxnSp>
        <p:nvCxnSpPr>
          <p:cNvPr id="11" name="Straight Arrow Connector 10">
            <a:extLst>
              <a:ext uri="{FF2B5EF4-FFF2-40B4-BE49-F238E27FC236}">
                <a16:creationId xmlns:a16="http://schemas.microsoft.com/office/drawing/2014/main" id="{D9DB9899-320F-6E8D-C65F-6850F900F37B}"/>
              </a:ext>
            </a:extLst>
          </p:cNvPr>
          <p:cNvCxnSpPr>
            <a:cxnSpLocks/>
            <a:stCxn id="12" idx="0"/>
          </p:cNvCxnSpPr>
          <p:nvPr/>
        </p:nvCxnSpPr>
        <p:spPr>
          <a:xfrm flipV="1">
            <a:off x="10243625" y="2641400"/>
            <a:ext cx="702015" cy="157170"/>
          </a:xfrm>
          <a:prstGeom prst="straightConnector1">
            <a:avLst/>
          </a:prstGeom>
          <a:ln w="57150">
            <a:solidFill>
              <a:srgbClr val="337796"/>
            </a:solidFill>
            <a:tailEnd type="triangle"/>
          </a:ln>
          <a:effectLst>
            <a:outerShdw blurRad="25400" sx="75000" sy="75000" algn="ctr" rotWithShape="0">
              <a:srgbClr val="F9F6F1">
                <a:alpha val="25000"/>
              </a:srgbClr>
            </a:outerShdw>
          </a:effectLst>
        </p:spPr>
        <p:style>
          <a:lnRef idx="3">
            <a:schemeClr val="accent4"/>
          </a:lnRef>
          <a:fillRef idx="0">
            <a:schemeClr val="accent4"/>
          </a:fillRef>
          <a:effectRef idx="2">
            <a:schemeClr val="accent4"/>
          </a:effectRef>
          <a:fontRef idx="minor">
            <a:schemeClr val="tx1"/>
          </a:fontRef>
        </p:style>
      </p:cxnSp>
      <p:cxnSp>
        <p:nvCxnSpPr>
          <p:cNvPr id="13" name="Straight Arrow Connector 12">
            <a:extLst>
              <a:ext uri="{FF2B5EF4-FFF2-40B4-BE49-F238E27FC236}">
                <a16:creationId xmlns:a16="http://schemas.microsoft.com/office/drawing/2014/main" id="{5136BC92-A783-5DC9-0305-27123163B843}"/>
              </a:ext>
            </a:extLst>
          </p:cNvPr>
          <p:cNvCxnSpPr>
            <a:cxnSpLocks/>
            <a:stCxn id="12" idx="0"/>
          </p:cNvCxnSpPr>
          <p:nvPr/>
        </p:nvCxnSpPr>
        <p:spPr>
          <a:xfrm flipV="1">
            <a:off x="10243625" y="1482572"/>
            <a:ext cx="110339" cy="1315998"/>
          </a:xfrm>
          <a:prstGeom prst="straightConnector1">
            <a:avLst/>
          </a:prstGeom>
          <a:ln w="57150">
            <a:solidFill>
              <a:srgbClr val="337796"/>
            </a:solidFill>
            <a:tailEnd type="triangle"/>
          </a:ln>
          <a:effectLst>
            <a:outerShdw blurRad="25400" sx="75000" sy="75000" algn="ctr" rotWithShape="0">
              <a:srgbClr val="F9F6F1">
                <a:alpha val="25000"/>
              </a:srgbClr>
            </a:outerShdw>
          </a:effectLst>
        </p:spPr>
        <p:style>
          <a:lnRef idx="3">
            <a:schemeClr val="accent4"/>
          </a:lnRef>
          <a:fillRef idx="0">
            <a:schemeClr val="accent4"/>
          </a:fillRef>
          <a:effectRef idx="2">
            <a:schemeClr val="accent4"/>
          </a:effectRef>
          <a:fontRef idx="minor">
            <a:schemeClr val="tx1"/>
          </a:fontRef>
        </p:style>
      </p:cxnSp>
      <p:sp>
        <p:nvSpPr>
          <p:cNvPr id="12" name="TextBox 11">
            <a:extLst>
              <a:ext uri="{FF2B5EF4-FFF2-40B4-BE49-F238E27FC236}">
                <a16:creationId xmlns:a16="http://schemas.microsoft.com/office/drawing/2014/main" id="{530EBAE5-E75F-E3BC-177D-8B2688B62569}"/>
              </a:ext>
            </a:extLst>
          </p:cNvPr>
          <p:cNvSpPr txBox="1"/>
          <p:nvPr/>
        </p:nvSpPr>
        <p:spPr>
          <a:xfrm>
            <a:off x="9652865" y="2798570"/>
            <a:ext cx="1181520" cy="461665"/>
          </a:xfrm>
          <a:prstGeom prst="rect">
            <a:avLst/>
          </a:prstGeom>
          <a:solidFill>
            <a:srgbClr val="F9F6F1">
              <a:alpha val="74902"/>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32F1D"/>
                </a:solidFill>
                <a:effectLst/>
                <a:uLnTx/>
                <a:uFillTx/>
                <a:latin typeface="Work Sans" pitchFamily="2" charset="0"/>
                <a:ea typeface="+mn-ea"/>
                <a:cs typeface="+mn-cs"/>
              </a:rPr>
              <a:t>Nectar</a:t>
            </a:r>
          </a:p>
        </p:txBody>
      </p:sp>
    </p:spTree>
    <p:extLst>
      <p:ext uri="{BB962C8B-B14F-4D97-AF65-F5344CB8AC3E}">
        <p14:creationId xmlns:p14="http://schemas.microsoft.com/office/powerpoint/2010/main" val="4134559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C6E3E-16E8-7AB9-E605-7E278691F7CA}"/>
            </a:ext>
          </a:extLst>
        </p:cNvPr>
        <p:cNvGrpSpPr/>
        <p:nvPr/>
      </p:nvGrpSpPr>
      <p:grpSpPr>
        <a:xfrm>
          <a:off x="0" y="0"/>
          <a:ext cx="0" cy="0"/>
          <a:chOff x="0" y="0"/>
          <a:chExt cx="0" cy="0"/>
        </a:xfrm>
      </p:grpSpPr>
      <p:pic>
        <p:nvPicPr>
          <p:cNvPr id="19" name="Picture 2">
            <a:extLst>
              <a:ext uri="{FF2B5EF4-FFF2-40B4-BE49-F238E27FC236}">
                <a16:creationId xmlns:a16="http://schemas.microsoft.com/office/drawing/2014/main" id="{0F9C94AB-3E4B-3724-5CC8-2B19AE282FA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flipH="1">
            <a:off x="6178858" y="3732211"/>
            <a:ext cx="5461996" cy="27606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FDB233-EDD5-B9D1-12DD-8BB5EFC03D91}"/>
              </a:ext>
            </a:extLst>
          </p:cNvPr>
          <p:cNvSpPr>
            <a:spLocks noGrp="1"/>
          </p:cNvSpPr>
          <p:nvPr>
            <p:ph type="title"/>
          </p:nvPr>
        </p:nvSpPr>
        <p:spPr>
          <a:xfrm>
            <a:off x="551145" y="365126"/>
            <a:ext cx="5544855" cy="1117446"/>
          </a:xfrm>
        </p:spPr>
        <p:txBody>
          <a:bodyPr anchor="ctr">
            <a:normAutofit/>
          </a:bodyPr>
          <a:lstStyle/>
          <a:p>
            <a:r>
              <a:rPr lang="en-GB" noProof="0" dirty="0"/>
              <a:t>Bumblebees and flowers:</a:t>
            </a:r>
            <a:br>
              <a:rPr lang="en-GB" noProof="0" dirty="0"/>
            </a:br>
            <a:r>
              <a:rPr lang="en-GB" noProof="0" dirty="0"/>
              <a:t>Pollen</a:t>
            </a:r>
          </a:p>
        </p:txBody>
      </p:sp>
      <p:sp>
        <p:nvSpPr>
          <p:cNvPr id="10" name="Content Placeholder 2">
            <a:extLst>
              <a:ext uri="{FF2B5EF4-FFF2-40B4-BE49-F238E27FC236}">
                <a16:creationId xmlns:a16="http://schemas.microsoft.com/office/drawing/2014/main" id="{CB6AF980-83BE-1B8C-1F37-2C2C81CC5FB2}"/>
              </a:ext>
            </a:extLst>
          </p:cNvPr>
          <p:cNvSpPr>
            <a:spLocks noGrp="1"/>
          </p:cNvSpPr>
          <p:nvPr>
            <p:ph idx="1"/>
          </p:nvPr>
        </p:nvSpPr>
        <p:spPr>
          <a:xfrm>
            <a:off x="551145" y="1678488"/>
            <a:ext cx="5544855" cy="4498475"/>
          </a:xfrm>
        </p:spPr>
        <p:txBody>
          <a:bodyPr vert="horz" lIns="91440" tIns="45720" rIns="91440" bIns="45720" rtlCol="0" anchor="t">
            <a:normAutofit/>
          </a:bodyPr>
          <a:lstStyle/>
          <a:p>
            <a:pPr marL="0" indent="0">
              <a:buNone/>
            </a:pPr>
            <a:r>
              <a:rPr lang="en-GB" noProof="0" dirty="0">
                <a:latin typeface="Work Sans"/>
              </a:rPr>
              <a:t>Bumblebees and other bees collect pollen from the flowers to feed their larvae</a:t>
            </a:r>
            <a:r>
              <a:rPr lang="en-GB" dirty="0">
                <a:latin typeface="Work Sans"/>
              </a:rPr>
              <a:t> (baby bees).</a:t>
            </a:r>
          </a:p>
          <a:p>
            <a:pPr marL="0" indent="0">
              <a:buNone/>
            </a:pPr>
            <a:endParaRPr lang="en-GB" dirty="0">
              <a:latin typeface="Work Sans"/>
            </a:endParaRPr>
          </a:p>
          <a:p>
            <a:pPr marL="0" indent="0">
              <a:buNone/>
            </a:pPr>
            <a:r>
              <a:rPr lang="en-GB" noProof="0" dirty="0">
                <a:latin typeface="Work Sans"/>
              </a:rPr>
              <a:t>Pollen is full of protein and other nutrients. Larvae need protein to grow.</a:t>
            </a:r>
          </a:p>
        </p:txBody>
      </p:sp>
      <p:pic>
        <p:nvPicPr>
          <p:cNvPr id="4098" name="Picture 2">
            <a:extLst>
              <a:ext uri="{FF2B5EF4-FFF2-40B4-BE49-F238E27FC236}">
                <a16:creationId xmlns:a16="http://schemas.microsoft.com/office/drawing/2014/main" id="{3563E280-124D-4F1F-C024-7C5E25D496F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flipH="1">
            <a:off x="6178858" y="586535"/>
            <a:ext cx="5461996" cy="276066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C9EB499-DB82-2E70-1E15-B8873F4B4994}"/>
              </a:ext>
            </a:extLst>
          </p:cNvPr>
          <p:cNvSpPr txBox="1"/>
          <p:nvPr/>
        </p:nvSpPr>
        <p:spPr>
          <a:xfrm>
            <a:off x="9864406" y="6492874"/>
            <a:ext cx="1776448" cy="230832"/>
          </a:xfrm>
          <a:prstGeom prst="rect">
            <a:avLst/>
          </a:prstGeom>
          <a:solidFill>
            <a:srgbClr val="F9F6F1">
              <a:alpha val="69804"/>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132F1D"/>
                </a:solidFill>
                <a:effectLst/>
                <a:uLnTx/>
                <a:uFillTx/>
                <a:latin typeface="Work Sans" pitchFamily="2" charset="0"/>
                <a:ea typeface="+mn-ea"/>
                <a:cs typeface="+mn-cs"/>
              </a:rPr>
              <a:t>Image from </a:t>
            </a:r>
            <a:r>
              <a:rPr kumimoji="0" lang="en-GB" sz="900" b="0" i="0" u="sng" strike="noStrike" kern="1200" cap="none" spc="0" normalizeH="0" baseline="0" noProof="0" dirty="0" err="1">
                <a:ln>
                  <a:noFill/>
                </a:ln>
                <a:solidFill>
                  <a:srgbClr val="132F1D"/>
                </a:solidFill>
                <a:effectLst/>
                <a:uLnTx/>
                <a:uFillTx/>
                <a:latin typeface="Work Sans" pitchFamily="2" charset="0"/>
                <a:ea typeface="+mn-ea"/>
                <a:cs typeface="+mn-cs"/>
                <a:hlinkClick r:id="rId6"/>
              </a:rPr>
              <a:t>iNaturalist</a:t>
            </a:r>
            <a:r>
              <a:rPr kumimoji="0" lang="en-GB" sz="900" b="0" i="0" u="none" strike="noStrike" kern="1200" cap="none" spc="0" normalizeH="0" baseline="0" noProof="0" dirty="0">
                <a:ln>
                  <a:noFill/>
                </a:ln>
                <a:solidFill>
                  <a:srgbClr val="132F1D"/>
                </a:solidFill>
                <a:effectLst/>
                <a:uLnTx/>
                <a:uFillTx/>
                <a:latin typeface="Work Sans" pitchFamily="2" charset="0"/>
                <a:ea typeface="+mn-ea"/>
                <a:cs typeface="+mn-cs"/>
              </a:rPr>
              <a:t>. </a:t>
            </a:r>
            <a:r>
              <a:rPr kumimoji="0" lang="en-GB" sz="900" b="0" i="0" u="sng" strike="noStrike" kern="1200" cap="none" spc="0" normalizeH="0" baseline="0" noProof="0" dirty="0">
                <a:ln>
                  <a:noFill/>
                </a:ln>
                <a:solidFill>
                  <a:srgbClr val="132F1D"/>
                </a:solidFill>
                <a:effectLst/>
                <a:uLnTx/>
                <a:uFillTx/>
                <a:latin typeface="Work Sans" pitchFamily="2" charset="0"/>
                <a:ea typeface="+mn-ea"/>
                <a:cs typeface="+mn-cs"/>
                <a:hlinkClick r:id="rId7"/>
              </a:rPr>
              <a:t>CC0</a:t>
            </a:r>
            <a:endParaRPr kumimoji="0" lang="en-GB" sz="900" b="0" i="0" u="none" strike="noStrike" kern="1200" cap="none" spc="0" normalizeH="0" baseline="0" noProof="0" dirty="0">
              <a:ln>
                <a:noFill/>
              </a:ln>
              <a:solidFill>
                <a:srgbClr val="132F1D"/>
              </a:solidFill>
              <a:effectLst/>
              <a:uLnTx/>
              <a:uFillTx/>
              <a:latin typeface="Work Sans" pitchFamily="2" charset="0"/>
              <a:ea typeface="+mn-ea"/>
              <a:cs typeface="+mn-cs"/>
            </a:endParaRPr>
          </a:p>
        </p:txBody>
      </p:sp>
      <p:sp>
        <p:nvSpPr>
          <p:cNvPr id="18" name="TextBox 17">
            <a:extLst>
              <a:ext uri="{FF2B5EF4-FFF2-40B4-BE49-F238E27FC236}">
                <a16:creationId xmlns:a16="http://schemas.microsoft.com/office/drawing/2014/main" id="{CC54C7E5-8A2C-151A-1DF5-5378E25E73E5}"/>
              </a:ext>
            </a:extLst>
          </p:cNvPr>
          <p:cNvSpPr txBox="1"/>
          <p:nvPr/>
        </p:nvSpPr>
        <p:spPr>
          <a:xfrm>
            <a:off x="8613582" y="6132965"/>
            <a:ext cx="2917786" cy="276999"/>
          </a:xfrm>
          <a:prstGeom prst="rect">
            <a:avLst/>
          </a:prstGeom>
          <a:solidFill>
            <a:schemeClr val="bg1"/>
          </a:solidFill>
        </p:spPr>
        <p:txBody>
          <a:bodyPr wrap="none" rtlCol="0">
            <a:spAutoFit/>
          </a:bodyPr>
          <a:lstStyle/>
          <a:p>
            <a:r>
              <a:rPr lang="en-GB" sz="1200" dirty="0">
                <a:latin typeface="Work Sans" pitchFamily="2" charset="0"/>
              </a:rPr>
              <a:t>Bumblebee larva on a person’s hand</a:t>
            </a:r>
          </a:p>
        </p:txBody>
      </p:sp>
      <p:sp>
        <p:nvSpPr>
          <p:cNvPr id="20" name="TextBox 19">
            <a:extLst>
              <a:ext uri="{FF2B5EF4-FFF2-40B4-BE49-F238E27FC236}">
                <a16:creationId xmlns:a16="http://schemas.microsoft.com/office/drawing/2014/main" id="{D0B7655C-209D-3F88-7A62-0F028DF6B2BA}"/>
              </a:ext>
            </a:extLst>
          </p:cNvPr>
          <p:cNvSpPr txBox="1"/>
          <p:nvPr/>
        </p:nvSpPr>
        <p:spPr>
          <a:xfrm>
            <a:off x="9201884" y="2985707"/>
            <a:ext cx="2329484" cy="276999"/>
          </a:xfrm>
          <a:prstGeom prst="rect">
            <a:avLst/>
          </a:prstGeom>
          <a:solidFill>
            <a:schemeClr val="bg1"/>
          </a:solidFill>
        </p:spPr>
        <p:txBody>
          <a:bodyPr wrap="none" rtlCol="0">
            <a:spAutoFit/>
          </a:bodyPr>
          <a:lstStyle/>
          <a:p>
            <a:r>
              <a:rPr lang="en-GB" sz="1200" dirty="0">
                <a:latin typeface="Work Sans" pitchFamily="2" charset="0"/>
              </a:rPr>
              <a:t>Bumblebee collecting pollen</a:t>
            </a:r>
          </a:p>
        </p:txBody>
      </p:sp>
    </p:spTree>
    <p:extLst>
      <p:ext uri="{BB962C8B-B14F-4D97-AF65-F5344CB8AC3E}">
        <p14:creationId xmlns:p14="http://schemas.microsoft.com/office/powerpoint/2010/main" val="2052632817"/>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CE5BA4-678F-40D4-8830-83D2E052AE52}">
  <ds:schemaRefs>
    <ds:schemaRef ds:uri="http://schemas.microsoft.com/sharepoint/v3/contenttype/forms"/>
  </ds:schemaRefs>
</ds:datastoreItem>
</file>

<file path=customXml/itemProps2.xml><?xml version="1.0" encoding="utf-8"?>
<ds:datastoreItem xmlns:ds="http://schemas.openxmlformats.org/officeDocument/2006/customXml" ds:itemID="{2BA62B74-6ED7-4330-9F28-AA323FB9CB78}">
  <ds:schemaRefs>
    <ds:schemaRef ds:uri="http://schemas.microsoft.com/office/2006/metadata/properties"/>
    <ds:schemaRef ds:uri="37c47d49-5c3e-4564-83ee-3a7de24ace65"/>
    <ds:schemaRef ds:uri="http://schemas.microsoft.com/office/2006/documentManagement/types"/>
    <ds:schemaRef ds:uri="01a464aa-a786-405b-bb6b-b90e04698418"/>
    <ds:schemaRef ds:uri="http://schemas.openxmlformats.org/package/2006/metadata/core-properties"/>
    <ds:schemaRef ds:uri="http://purl.org/dc/elements/1.1/"/>
    <ds:schemaRef ds:uri="http://www.w3.org/XML/1998/namespace"/>
    <ds:schemaRef ds:uri="http://purl.org/dc/term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F7D9CFAA-A383-4016-A227-D6EE8E19B8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NENP Powerpoint Template</Template>
  <TotalTime>15017</TotalTime>
  <Words>990</Words>
  <Application>Microsoft Office PowerPoint</Application>
  <PresentationFormat>Widescreen</PresentationFormat>
  <Paragraphs>119</Paragraphs>
  <Slides>18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Arial</vt:lpstr>
      <vt:lpstr>Calibri</vt:lpstr>
      <vt:lpstr>Work Sans</vt:lpstr>
      <vt:lpstr>Office Theme</vt:lpstr>
      <vt:lpstr>Bumblebees as pollinators</vt:lpstr>
      <vt:lpstr>Learning outcomes</vt:lpstr>
      <vt:lpstr>What is a pollinator?</vt:lpstr>
      <vt:lpstr>Parts of a flower</vt:lpstr>
      <vt:lpstr>Close-ups</vt:lpstr>
      <vt:lpstr>Pollination in detail</vt:lpstr>
      <vt:lpstr>How pollinators help plants</vt:lpstr>
      <vt:lpstr>Bumblebees and flowers: Nectar</vt:lpstr>
      <vt:lpstr>Bumblebees and flowers: Pollen</vt:lpstr>
      <vt:lpstr>Collecting pollen</vt:lpstr>
      <vt:lpstr>Collecting pollen</vt:lpstr>
      <vt:lpstr>Pollen basket photos</vt:lpstr>
      <vt:lpstr>What do bees do with pollen?</vt:lpstr>
      <vt:lpstr>Why are bumblebees effective pollinators?</vt:lpstr>
      <vt:lpstr>PowerPoint Presentation</vt:lpstr>
      <vt:lpstr>Challenge question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Victor Heng</cp:lastModifiedBy>
  <cp:revision>92</cp:revision>
  <dcterms:created xsi:type="dcterms:W3CDTF">2025-06-04T13:02:52Z</dcterms:created>
  <dcterms:modified xsi:type="dcterms:W3CDTF">2026-04-02T10:31:23Z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